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9.JPG" ContentType="image/jpeg"/>
  <Override PartName="/ppt/media/image30.jpg" ContentType="image/jpeg"/>
  <Override PartName="/ppt/media/image31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1155" r:id="rId2"/>
    <p:sldId id="266" r:id="rId3"/>
    <p:sldId id="567" r:id="rId4"/>
    <p:sldId id="1145" r:id="rId5"/>
    <p:sldId id="259" r:id="rId6"/>
    <p:sldId id="1160" r:id="rId7"/>
    <p:sldId id="1161" r:id="rId8"/>
    <p:sldId id="1162" r:id="rId9"/>
    <p:sldId id="272" r:id="rId10"/>
    <p:sldId id="268" r:id="rId11"/>
    <p:sldId id="271" r:id="rId12"/>
    <p:sldId id="1156" r:id="rId13"/>
    <p:sldId id="273" r:id="rId14"/>
    <p:sldId id="269" r:id="rId15"/>
    <p:sldId id="267" r:id="rId16"/>
    <p:sldId id="270" r:id="rId17"/>
    <p:sldId id="116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1B518-27BB-4AA7-94BA-9DD77736F712}" type="datetimeFigureOut">
              <a:rPr lang="en-US" smtClean="0"/>
              <a:t>21-07-2026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49E3D-3FFB-4FBA-BB4B-A390C1C15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31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32F47E-9B77-4E97-A203-9DBE6D4C0F10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019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93326" y="393529"/>
            <a:ext cx="980534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969499"/>
                </a:solidFill>
                <a:latin typeface="Trebuchet MS"/>
                <a:cs typeface="Trebuchet MS"/>
              </a:defRPr>
            </a:lvl1pPr>
          </a:lstStyle>
          <a:p>
            <a:pPr marL="16933">
              <a:lnSpc>
                <a:spcPts val="2867"/>
              </a:lnSpc>
            </a:pPr>
            <a:r>
              <a:rPr lang="en-US" spc="-7"/>
              <a:t>Confidential</a:t>
            </a:r>
            <a:endParaRPr lang="en-US" spc="-7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21-07-2026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827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3204" y="371177"/>
            <a:ext cx="9212579" cy="410433"/>
          </a:xfrm>
        </p:spPr>
        <p:txBody>
          <a:bodyPr lIns="0" tIns="0" rIns="0" bIns="0"/>
          <a:lstStyle>
            <a:lvl1pPr>
              <a:defRPr sz="2667" b="1" i="0">
                <a:solidFill>
                  <a:srgbClr val="D6801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969499"/>
                </a:solidFill>
                <a:latin typeface="Trebuchet MS"/>
                <a:cs typeface="Trebuchet MS"/>
              </a:defRPr>
            </a:lvl1pPr>
          </a:lstStyle>
          <a:p>
            <a:pPr marL="16933">
              <a:lnSpc>
                <a:spcPts val="2867"/>
              </a:lnSpc>
            </a:pPr>
            <a:r>
              <a:rPr lang="en-US" spc="-7"/>
              <a:t>Confidential</a:t>
            </a:r>
            <a:endParaRPr lang="en-US" spc="-7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21-07-2026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844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3204" y="371177"/>
            <a:ext cx="9212579" cy="410433"/>
          </a:xfrm>
        </p:spPr>
        <p:txBody>
          <a:bodyPr lIns="0" tIns="0" rIns="0" bIns="0"/>
          <a:lstStyle>
            <a:lvl1pPr>
              <a:defRPr sz="2667" b="1" i="0">
                <a:solidFill>
                  <a:srgbClr val="D6801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969499"/>
                </a:solidFill>
                <a:latin typeface="Trebuchet MS"/>
                <a:cs typeface="Trebuchet MS"/>
              </a:defRPr>
            </a:lvl1pPr>
          </a:lstStyle>
          <a:p>
            <a:pPr marL="16933">
              <a:lnSpc>
                <a:spcPts val="2867"/>
              </a:lnSpc>
            </a:pPr>
            <a:r>
              <a:rPr lang="en-US" spc="-7"/>
              <a:t>Confidential</a:t>
            </a:r>
            <a:endParaRPr lang="en-US" spc="-7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21-07-2026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510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3204" y="371177"/>
            <a:ext cx="9212579" cy="410433"/>
          </a:xfrm>
        </p:spPr>
        <p:txBody>
          <a:bodyPr lIns="0" tIns="0" rIns="0" bIns="0"/>
          <a:lstStyle>
            <a:lvl1pPr>
              <a:defRPr sz="2667" b="1" i="0">
                <a:solidFill>
                  <a:srgbClr val="D6801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969499"/>
                </a:solidFill>
                <a:latin typeface="Trebuchet MS"/>
                <a:cs typeface="Trebuchet MS"/>
              </a:defRPr>
            </a:lvl1pPr>
          </a:lstStyle>
          <a:p>
            <a:pPr marL="16933">
              <a:lnSpc>
                <a:spcPts val="2867"/>
              </a:lnSpc>
            </a:pPr>
            <a:r>
              <a:rPr lang="en-US" spc="-7"/>
              <a:t>Confidential</a:t>
            </a:r>
            <a:endParaRPr lang="en-US" spc="-7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21-07-2026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5053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969499"/>
                </a:solidFill>
                <a:latin typeface="Trebuchet MS"/>
                <a:cs typeface="Trebuchet MS"/>
              </a:defRPr>
            </a:lvl1pPr>
          </a:lstStyle>
          <a:p>
            <a:pPr marL="16933">
              <a:lnSpc>
                <a:spcPts val="2867"/>
              </a:lnSpc>
            </a:pPr>
            <a:r>
              <a:rPr lang="en-US" spc="-7"/>
              <a:t>Confidential</a:t>
            </a:r>
            <a:endParaRPr lang="en-US" spc="-7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21-07-2026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2426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4D53C1C-A6DB-4931-9031-ABCC379786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2" y="6309784"/>
            <a:ext cx="1773767" cy="26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19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455EF-DB26-1B6B-38BA-2E80F3A2D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44" y="221296"/>
            <a:ext cx="10515600" cy="307777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650AF2C-7D08-553D-B435-21A5BADC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1433" y="6412249"/>
            <a:ext cx="1706880" cy="1107996"/>
          </a:xfrm>
        </p:spPr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6D3C96-82B7-3E44-6789-BC0B80BB0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377941"/>
            <a:ext cx="2804160" cy="276999"/>
          </a:xfrm>
        </p:spPr>
        <p:txBody>
          <a:bodyPr/>
          <a:lstStyle/>
          <a:p>
            <a:fld id="{9FE6F95C-2C74-40D3-A4FA-7EEA21D7D0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179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" y="654303"/>
            <a:ext cx="1015999" cy="451307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682225" y="229617"/>
            <a:ext cx="989583" cy="78231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33286" y="6153080"/>
            <a:ext cx="1768684" cy="34721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3204" y="371177"/>
            <a:ext cx="9212579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D6801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271433" y="6412248"/>
            <a:ext cx="1706880" cy="349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969499"/>
                </a:solidFill>
                <a:latin typeface="Trebuchet MS"/>
                <a:cs typeface="Trebuchet MS"/>
              </a:defRPr>
            </a:lvl1pPr>
          </a:lstStyle>
          <a:p>
            <a:pPr marL="16933">
              <a:lnSpc>
                <a:spcPts val="2867"/>
              </a:lnSpc>
            </a:pPr>
            <a:r>
              <a:rPr lang="en-US" spc="-7"/>
              <a:t>Confidential</a:t>
            </a:r>
            <a:endParaRPr lang="en-US" spc="-7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21-07-2026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87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1.jpg"/><Relationship Id="rId7" Type="http://schemas.openxmlformats.org/officeDocument/2006/relationships/image" Target="../media/image34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68E38-C1FB-C0B2-F142-9BC3AE481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EBFF1A-F948-3E6D-314B-5BA244D28E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C83CFC-4C20-C5BC-5F1E-258BD4245184}"/>
              </a:ext>
            </a:extLst>
          </p:cNvPr>
          <p:cNvSpPr txBox="1"/>
          <p:nvPr/>
        </p:nvSpPr>
        <p:spPr>
          <a:xfrm>
            <a:off x="1062285" y="1397000"/>
            <a:ext cx="10703291" cy="39087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914377">
              <a:defRPr/>
            </a:pPr>
            <a:endParaRPr lang="en-US" sz="4800" b="1" dirty="0">
              <a:solidFill>
                <a:srgbClr val="0070C0"/>
              </a:solidFill>
              <a:latin typeface="Aptos" panose="02110004020202020204"/>
            </a:endParaRPr>
          </a:p>
          <a:p>
            <a:pPr algn="ctr" defTabSz="914377">
              <a:defRPr/>
            </a:pPr>
            <a:r>
              <a:rPr lang="en-US" sz="4800" b="1" dirty="0">
                <a:solidFill>
                  <a:srgbClr val="0070C0"/>
                </a:solidFill>
                <a:latin typeface="Aptos" panose="02110004020202020204"/>
              </a:rPr>
              <a:t>CSR Projects in PCMC Area</a:t>
            </a:r>
          </a:p>
          <a:p>
            <a:pPr algn="ctr" defTabSz="914377">
              <a:defRPr/>
            </a:pPr>
            <a:r>
              <a:rPr lang="en-US" sz="4800" b="1" dirty="0">
                <a:solidFill>
                  <a:srgbClr val="0070C0"/>
                </a:solidFill>
                <a:latin typeface="Aptos" panose="02110004020202020204"/>
              </a:rPr>
              <a:t> by </a:t>
            </a:r>
          </a:p>
          <a:p>
            <a:pPr algn="ctr" defTabSz="914377">
              <a:defRPr/>
            </a:pPr>
            <a:r>
              <a:rPr lang="en-US" sz="4800" b="1" dirty="0">
                <a:solidFill>
                  <a:srgbClr val="0070C0"/>
                </a:solidFill>
                <a:latin typeface="Aptos" panose="02110004020202020204"/>
              </a:rPr>
              <a:t>ARaymond India Private Limited</a:t>
            </a:r>
          </a:p>
          <a:p>
            <a:pPr algn="ctr" defTabSz="914377">
              <a:defRPr/>
            </a:pPr>
            <a:endParaRPr lang="en-US" sz="28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914377">
              <a:defRPr/>
            </a:pPr>
            <a:endParaRPr lang="en-US" sz="2800" b="1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649474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6CA93-327D-EDC8-F5DF-14A4C97BA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A7CFA2-7053-D584-A3CA-1067502186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DE2CC2-60FA-63AC-0779-4620196A5648}"/>
              </a:ext>
            </a:extLst>
          </p:cNvPr>
          <p:cNvSpPr txBox="1"/>
          <p:nvPr/>
        </p:nvSpPr>
        <p:spPr>
          <a:xfrm>
            <a:off x="1219200" y="1803401"/>
            <a:ext cx="10703291" cy="24314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914377">
              <a:defRPr/>
            </a:pPr>
            <a:endParaRPr lang="en-US" sz="4800" b="1" dirty="0">
              <a:solidFill>
                <a:srgbClr val="0070C0"/>
              </a:solidFill>
              <a:latin typeface="Aptos" panose="02110004020202020204"/>
            </a:endParaRPr>
          </a:p>
          <a:p>
            <a:pPr algn="ctr" defTabSz="914377">
              <a:defRPr/>
            </a:pPr>
            <a:r>
              <a:rPr lang="en-US" sz="4800" b="1" dirty="0">
                <a:solidFill>
                  <a:srgbClr val="0070C0"/>
                </a:solidFill>
                <a:latin typeface="Aptos" panose="02110004020202020204"/>
              </a:rPr>
              <a:t>ARaymond India Private Limited</a:t>
            </a:r>
          </a:p>
          <a:p>
            <a:pPr algn="ctr" defTabSz="914377">
              <a:defRPr/>
            </a:pPr>
            <a:endParaRPr lang="en-US" sz="28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914377">
              <a:defRPr/>
            </a:pPr>
            <a:endParaRPr lang="en-US" sz="2800" b="1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6130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AC0E1394-0508-B6BA-8C81-BE352FA7B5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5000"/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0B800886-E49C-64D6-8262-041EA7DF18E4}"/>
              </a:ext>
            </a:extLst>
          </p:cNvPr>
          <p:cNvSpPr/>
          <p:nvPr/>
        </p:nvSpPr>
        <p:spPr>
          <a:xfrm>
            <a:off x="4583999" y="1372800"/>
            <a:ext cx="3050400" cy="120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algn="ctr" defTabSz="812760"/>
            <a:endParaRPr lang="fr-FR">
              <a:solidFill>
                <a:prstClr val="black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0ED6EC-DB11-08D0-A25F-EC9163BA27D8}"/>
              </a:ext>
            </a:extLst>
          </p:cNvPr>
          <p:cNvSpPr/>
          <p:nvPr/>
        </p:nvSpPr>
        <p:spPr>
          <a:xfrm>
            <a:off x="7874208" y="2761779"/>
            <a:ext cx="3029261" cy="120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algn="ctr" defTabSz="812760"/>
            <a:endParaRPr lang="fr-FR">
              <a:solidFill>
                <a:prstClr val="black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8ED1083-CB53-80CE-6301-90B4154B8105}"/>
              </a:ext>
            </a:extLst>
          </p:cNvPr>
          <p:cNvSpPr/>
          <p:nvPr/>
        </p:nvSpPr>
        <p:spPr>
          <a:xfrm>
            <a:off x="7874208" y="4141400"/>
            <a:ext cx="3029261" cy="120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algn="ctr" defTabSz="812760"/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C4CF47-31CE-6424-78BE-163FC768E63B}"/>
              </a:ext>
            </a:extLst>
          </p:cNvPr>
          <p:cNvSpPr/>
          <p:nvPr/>
        </p:nvSpPr>
        <p:spPr>
          <a:xfrm>
            <a:off x="7874208" y="1372800"/>
            <a:ext cx="3029261" cy="120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algn="ctr" defTabSz="812760"/>
            <a:endParaRPr lang="fr-FR">
              <a:solidFill>
                <a:prstClr val="black"/>
              </a:solidFill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22D344C4-BA49-E92E-742E-7DCF35FC4262}"/>
              </a:ext>
            </a:extLst>
          </p:cNvPr>
          <p:cNvSpPr txBox="1">
            <a:spLocks/>
          </p:cNvSpPr>
          <p:nvPr/>
        </p:nvSpPr>
        <p:spPr bwMode="auto">
          <a:xfrm>
            <a:off x="1288533" y="260650"/>
            <a:ext cx="6095999" cy="8050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defTabSz="812760" eaLnBrk="1" fontAlgn="auto" hangingPunct="1">
              <a:lnSpc>
                <a:spcPts val="5600"/>
              </a:lnSpc>
              <a:spcAft>
                <a:spcPts val="0"/>
              </a:spcAft>
              <a:defRPr/>
            </a:pPr>
            <a:r>
              <a:rPr lang="en-US" altLang="fr-FR" sz="4000" b="1" dirty="0">
                <a:solidFill>
                  <a:srgbClr val="F79646"/>
                </a:solidFill>
                <a:latin typeface="Calibri"/>
              </a:rPr>
              <a:t>About </a:t>
            </a:r>
            <a:r>
              <a:rPr lang="en-US" altLang="fr-FR" sz="4000" b="1" dirty="0" err="1">
                <a:solidFill>
                  <a:srgbClr val="F79646"/>
                </a:solidFill>
                <a:latin typeface="Calibri"/>
              </a:rPr>
              <a:t>ARaymond</a:t>
            </a:r>
            <a:endParaRPr lang="fr-FR" altLang="fr-FR" sz="4000" b="1" dirty="0">
              <a:solidFill>
                <a:srgbClr val="F79646"/>
              </a:solidFill>
              <a:latin typeface="Calibri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9BD426F-D230-91F6-9102-61C9E0A66118}"/>
              </a:ext>
            </a:extLst>
          </p:cNvPr>
          <p:cNvSpPr/>
          <p:nvPr/>
        </p:nvSpPr>
        <p:spPr>
          <a:xfrm>
            <a:off x="4584001" y="2761779"/>
            <a:ext cx="3050399" cy="120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algn="ctr" defTabSz="812760"/>
            <a:endParaRPr lang="fr-FR">
              <a:solidFill>
                <a:prstClr val="black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41BD63F-F14D-1F28-3F8A-1D37A77EE87E}"/>
              </a:ext>
            </a:extLst>
          </p:cNvPr>
          <p:cNvSpPr/>
          <p:nvPr/>
        </p:nvSpPr>
        <p:spPr>
          <a:xfrm>
            <a:off x="4583999" y="4141400"/>
            <a:ext cx="3036464" cy="120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algn="ctr" defTabSz="812760"/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" name="ZoneTexte 19">
            <a:extLst>
              <a:ext uri="{FF2B5EF4-FFF2-40B4-BE49-F238E27FC236}">
                <a16:creationId xmlns:a16="http://schemas.microsoft.com/office/drawing/2014/main" id="{82E941D4-5D53-7714-425E-C3B6E5D8E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380" y="1595770"/>
            <a:ext cx="276061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defTabSz="812760" eaLnBrk="1" hangingPunct="1">
              <a:lnSpc>
                <a:spcPts val="3200"/>
              </a:lnSpc>
            </a:pPr>
            <a:r>
              <a:rPr lang="fr-FR" altLang="fr-FR" sz="3733" b="1" dirty="0">
                <a:solidFill>
                  <a:srgbClr val="4F81BD"/>
                </a:solidFill>
              </a:rPr>
              <a:t>8 000+</a:t>
            </a:r>
          </a:p>
          <a:p>
            <a:pPr defTabSz="812760" eaLnBrk="1" hangingPunct="1">
              <a:lnSpc>
                <a:spcPts val="1600"/>
              </a:lnSpc>
            </a:pPr>
            <a:r>
              <a:rPr lang="fr-FR" altLang="fr-FR" sz="1600" dirty="0" err="1">
                <a:solidFill>
                  <a:srgbClr val="58616B"/>
                </a:solidFill>
              </a:rPr>
              <a:t>employees</a:t>
            </a:r>
            <a:endParaRPr lang="fr-FR" altLang="fr-FR" sz="1600" dirty="0">
              <a:solidFill>
                <a:srgbClr val="58616B"/>
              </a:solidFill>
            </a:endParaRPr>
          </a:p>
        </p:txBody>
      </p:sp>
      <p:sp>
        <p:nvSpPr>
          <p:cNvPr id="3" name="ZoneTexte 19">
            <a:extLst>
              <a:ext uri="{FF2B5EF4-FFF2-40B4-BE49-F238E27FC236}">
                <a16:creationId xmlns:a16="http://schemas.microsoft.com/office/drawing/2014/main" id="{03B9A034-AF2E-962C-CE63-838DAC7A9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0036" y="1595770"/>
            <a:ext cx="210490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defTabSz="812760" eaLnBrk="1" hangingPunct="1">
              <a:lnSpc>
                <a:spcPts val="3200"/>
              </a:lnSpc>
            </a:pPr>
            <a:r>
              <a:rPr lang="fr-FR" altLang="fr-FR" sz="2933" b="1" dirty="0">
                <a:solidFill>
                  <a:srgbClr val="4F81BD"/>
                </a:solidFill>
              </a:rPr>
              <a:t>€</a:t>
            </a:r>
            <a:r>
              <a:rPr lang="fr-FR" altLang="fr-FR" sz="3733" b="1" dirty="0">
                <a:solidFill>
                  <a:srgbClr val="4F81BD"/>
                </a:solidFill>
              </a:rPr>
              <a:t>1</a:t>
            </a:r>
            <a:r>
              <a:rPr lang="fr-FR" altLang="fr-FR" sz="2667" b="1" dirty="0">
                <a:solidFill>
                  <a:srgbClr val="4F81BD"/>
                </a:solidFill>
              </a:rPr>
              <a:t>.</a:t>
            </a:r>
            <a:r>
              <a:rPr lang="fr-FR" altLang="fr-FR" sz="3733" b="1" dirty="0">
                <a:solidFill>
                  <a:srgbClr val="4F81BD"/>
                </a:solidFill>
              </a:rPr>
              <a:t>5</a:t>
            </a:r>
            <a:r>
              <a:rPr lang="fr-FR" altLang="fr-FR" sz="2933" b="1" dirty="0">
                <a:solidFill>
                  <a:srgbClr val="4F81BD"/>
                </a:solidFill>
              </a:rPr>
              <a:t> </a:t>
            </a:r>
            <a:r>
              <a:rPr lang="fr-FR" altLang="fr-FR" sz="2933" b="1" dirty="0" err="1">
                <a:solidFill>
                  <a:srgbClr val="4F81BD"/>
                </a:solidFill>
              </a:rPr>
              <a:t>bn</a:t>
            </a:r>
            <a:endParaRPr lang="fr-FR" altLang="fr-FR" sz="2933" b="1" dirty="0">
              <a:solidFill>
                <a:srgbClr val="4F81BD"/>
              </a:solidFill>
            </a:endParaRPr>
          </a:p>
          <a:p>
            <a:pPr defTabSz="812760" eaLnBrk="1" hangingPunct="1">
              <a:lnSpc>
                <a:spcPts val="1600"/>
              </a:lnSpc>
            </a:pPr>
            <a:r>
              <a:rPr lang="fr-FR" altLang="fr-FR" sz="1600" dirty="0">
                <a:solidFill>
                  <a:srgbClr val="58616B"/>
                </a:solidFill>
              </a:rPr>
              <a:t>2025 sales revenue</a:t>
            </a:r>
          </a:p>
        </p:txBody>
      </p:sp>
      <p:sp>
        <p:nvSpPr>
          <p:cNvPr id="5" name="ZoneTexte 19">
            <a:extLst>
              <a:ext uri="{FF2B5EF4-FFF2-40B4-BE49-F238E27FC236}">
                <a16:creationId xmlns:a16="http://schemas.microsoft.com/office/drawing/2014/main" id="{D8C787BD-EA75-AB19-07C8-C69DBD584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379" y="4370861"/>
            <a:ext cx="218229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defTabSz="812760" eaLnBrk="1" hangingPunct="1">
              <a:lnSpc>
                <a:spcPts val="3200"/>
              </a:lnSpc>
            </a:pPr>
            <a:r>
              <a:rPr lang="fr-FR" altLang="fr-FR" sz="3733" b="1" dirty="0">
                <a:solidFill>
                  <a:srgbClr val="4F81BD"/>
                </a:solidFill>
              </a:rPr>
              <a:t>2 500</a:t>
            </a:r>
          </a:p>
          <a:p>
            <a:pPr defTabSz="812760" eaLnBrk="1" hangingPunct="1">
              <a:lnSpc>
                <a:spcPts val="1600"/>
              </a:lnSpc>
            </a:pPr>
            <a:r>
              <a:rPr lang="fr-FR" altLang="fr-FR" sz="1600" dirty="0">
                <a:solidFill>
                  <a:srgbClr val="58616B"/>
                </a:solidFill>
              </a:rPr>
              <a:t>active patents </a:t>
            </a:r>
          </a:p>
        </p:txBody>
      </p:sp>
      <p:sp>
        <p:nvSpPr>
          <p:cNvPr id="6" name="ZoneTexte 19">
            <a:extLst>
              <a:ext uri="{FF2B5EF4-FFF2-40B4-BE49-F238E27FC236}">
                <a16:creationId xmlns:a16="http://schemas.microsoft.com/office/drawing/2014/main" id="{9380C205-0923-2ABB-DCB0-B29A60DBC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0036" y="4378224"/>
            <a:ext cx="2942509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defTabSz="812760" eaLnBrk="1" hangingPunct="1">
              <a:lnSpc>
                <a:spcPts val="3200"/>
              </a:lnSpc>
            </a:pPr>
            <a:r>
              <a:rPr lang="fr-FR" altLang="fr-FR" sz="3733" b="1" dirty="0">
                <a:solidFill>
                  <a:srgbClr val="4F81BD"/>
                </a:solidFill>
              </a:rPr>
              <a:t>6%</a:t>
            </a:r>
          </a:p>
          <a:p>
            <a:pPr defTabSz="812760" eaLnBrk="1" hangingPunct="1">
              <a:lnSpc>
                <a:spcPts val="1600"/>
              </a:lnSpc>
            </a:pPr>
            <a:r>
              <a:rPr lang="en-US" altLang="fr-FR" sz="1600" dirty="0">
                <a:solidFill>
                  <a:srgbClr val="58616B"/>
                </a:solidFill>
              </a:rPr>
              <a:t>of turnover</a:t>
            </a:r>
          </a:p>
          <a:p>
            <a:pPr defTabSz="812760" eaLnBrk="1" hangingPunct="1">
              <a:lnSpc>
                <a:spcPts val="1600"/>
              </a:lnSpc>
            </a:pPr>
            <a:r>
              <a:rPr lang="en-US" altLang="fr-FR" sz="1600" dirty="0">
                <a:solidFill>
                  <a:srgbClr val="58616B"/>
                </a:solidFill>
              </a:rPr>
              <a:t>invested in R&amp;D</a:t>
            </a:r>
            <a:endParaRPr lang="fr-FR" altLang="fr-FR" sz="1600" dirty="0">
              <a:solidFill>
                <a:srgbClr val="58616B"/>
              </a:solidFill>
            </a:endParaRPr>
          </a:p>
        </p:txBody>
      </p:sp>
      <p:sp>
        <p:nvSpPr>
          <p:cNvPr id="8" name="ZoneTexte 19">
            <a:extLst>
              <a:ext uri="{FF2B5EF4-FFF2-40B4-BE49-F238E27FC236}">
                <a16:creationId xmlns:a16="http://schemas.microsoft.com/office/drawing/2014/main" id="{124E52F5-CE84-44DE-E682-CED7A1C86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377" y="2988179"/>
            <a:ext cx="2109192" cy="62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defTabSz="812760" eaLnBrk="1" hangingPunct="1">
              <a:lnSpc>
                <a:spcPts val="3200"/>
              </a:lnSpc>
            </a:pPr>
            <a:r>
              <a:rPr lang="fr-FR" altLang="fr-FR" sz="3733" b="1" dirty="0">
                <a:solidFill>
                  <a:srgbClr val="4F81BD"/>
                </a:solidFill>
              </a:rPr>
              <a:t>28</a:t>
            </a:r>
          </a:p>
          <a:p>
            <a:pPr defTabSz="812760" eaLnBrk="1" hangingPunct="1">
              <a:lnSpc>
                <a:spcPts val="1733"/>
              </a:lnSpc>
            </a:pPr>
            <a:r>
              <a:rPr lang="fr-FR" altLang="fr-FR" sz="1600" dirty="0" err="1">
                <a:solidFill>
                  <a:srgbClr val="58616B"/>
                </a:solidFill>
              </a:rPr>
              <a:t>manufacturing</a:t>
            </a:r>
            <a:r>
              <a:rPr lang="fr-FR" altLang="fr-FR" sz="1600" dirty="0">
                <a:solidFill>
                  <a:srgbClr val="58616B"/>
                </a:solidFill>
              </a:rPr>
              <a:t> sites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50F81BA-532C-773E-D92F-AAA21B69C460}"/>
              </a:ext>
            </a:extLst>
          </p:cNvPr>
          <p:cNvSpPr/>
          <p:nvPr/>
        </p:nvSpPr>
        <p:spPr>
          <a:xfrm>
            <a:off x="1388471" y="1372801"/>
            <a:ext cx="3050400" cy="25889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algn="ctr" defTabSz="812760"/>
            <a:endParaRPr lang="fr-FR">
              <a:solidFill>
                <a:prstClr val="black"/>
              </a:solidFill>
            </a:endParaRPr>
          </a:p>
        </p:txBody>
      </p:sp>
      <p:sp>
        <p:nvSpPr>
          <p:cNvPr id="45" name="ZoneTexte 19">
            <a:extLst>
              <a:ext uri="{FF2B5EF4-FFF2-40B4-BE49-F238E27FC236}">
                <a16:creationId xmlns:a16="http://schemas.microsoft.com/office/drawing/2014/main" id="{A8C86A13-C727-A23E-3092-B31A6F356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5744" y="2988179"/>
            <a:ext cx="2109192" cy="62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defTabSz="812760" eaLnBrk="1" hangingPunct="1">
              <a:lnSpc>
                <a:spcPts val="3200"/>
              </a:lnSpc>
            </a:pPr>
            <a:r>
              <a:rPr lang="fr-FR" altLang="fr-FR" sz="3733" b="1" dirty="0">
                <a:solidFill>
                  <a:srgbClr val="4F81BD"/>
                </a:solidFill>
              </a:rPr>
              <a:t>25</a:t>
            </a:r>
          </a:p>
          <a:p>
            <a:pPr defTabSz="812760" eaLnBrk="1" hangingPunct="1">
              <a:lnSpc>
                <a:spcPts val="1733"/>
              </a:lnSpc>
            </a:pPr>
            <a:r>
              <a:rPr lang="fr-FR" altLang="fr-FR" sz="1600" dirty="0">
                <a:solidFill>
                  <a:srgbClr val="58616B"/>
                </a:solidFill>
              </a:rPr>
              <a:t>countries</a:t>
            </a:r>
          </a:p>
        </p:txBody>
      </p:sp>
      <p:pic>
        <p:nvPicPr>
          <p:cNvPr id="22" name="Image 21" descr="Une image contenant art, Graphique, cercle, symbole&#10;&#10;Le contenu généré par l’IA peut être incorrect.">
            <a:extLst>
              <a:ext uri="{FF2B5EF4-FFF2-40B4-BE49-F238E27FC236}">
                <a16:creationId xmlns:a16="http://schemas.microsoft.com/office/drawing/2014/main" id="{B0382427-BA2C-3943-E9D9-D3D56C476BC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1544" y="1600463"/>
            <a:ext cx="670619" cy="674684"/>
          </a:xfrm>
          <a:prstGeom prst="rect">
            <a:avLst/>
          </a:prstGeom>
        </p:spPr>
      </p:pic>
      <p:pic>
        <p:nvPicPr>
          <p:cNvPr id="24" name="Image 23" descr="Une image contenant Graphique, Police, symbole, lampe&#10;&#10;Le contenu généré par l’IA peut être incorrect.">
            <a:extLst>
              <a:ext uri="{FF2B5EF4-FFF2-40B4-BE49-F238E27FC236}">
                <a16:creationId xmlns:a16="http://schemas.microsoft.com/office/drawing/2014/main" id="{A3CA37ED-1A20-FC82-FA90-0442B6A9349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7524" y="1595769"/>
            <a:ext cx="696688" cy="679379"/>
          </a:xfrm>
          <a:prstGeom prst="rect">
            <a:avLst/>
          </a:prstGeom>
        </p:spPr>
      </p:pic>
      <p:pic>
        <p:nvPicPr>
          <p:cNvPr id="30" name="Image 29" descr="Une image contenant Graphique, Police, symbole, logo&#10;&#10;Le contenu généré par l’IA peut être incorrect.">
            <a:extLst>
              <a:ext uri="{FF2B5EF4-FFF2-40B4-BE49-F238E27FC236}">
                <a16:creationId xmlns:a16="http://schemas.microsoft.com/office/drawing/2014/main" id="{B58D6FD5-CB38-D82F-2F0E-8100F385D34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284" y="3055944"/>
            <a:ext cx="577139" cy="674683"/>
          </a:xfrm>
          <a:prstGeom prst="rect">
            <a:avLst/>
          </a:prstGeom>
        </p:spPr>
      </p:pic>
      <p:pic>
        <p:nvPicPr>
          <p:cNvPr id="33" name="Image 32" descr="Une image contenant symbole, cercle, Symétrie, Graphique&#10;&#10;Le contenu généré par l’IA peut être incorrect.">
            <a:extLst>
              <a:ext uri="{FF2B5EF4-FFF2-40B4-BE49-F238E27FC236}">
                <a16:creationId xmlns:a16="http://schemas.microsoft.com/office/drawing/2014/main" id="{30A0AAA8-0E66-377A-5028-07A59EDC6BC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8367" y="3022915"/>
            <a:ext cx="695004" cy="695004"/>
          </a:xfrm>
          <a:prstGeom prst="rect">
            <a:avLst/>
          </a:prstGeom>
        </p:spPr>
      </p:pic>
      <p:pic>
        <p:nvPicPr>
          <p:cNvPr id="35" name="Image 34" descr="Une image contenant cercle, Graphique, art, symbole&#10;&#10;Le contenu généré par l’IA peut être incorrect.">
            <a:extLst>
              <a:ext uri="{FF2B5EF4-FFF2-40B4-BE49-F238E27FC236}">
                <a16:creationId xmlns:a16="http://schemas.microsoft.com/office/drawing/2014/main" id="{F8448688-41D7-E178-7E7B-D3D3AE2C32A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9151" y="4370860"/>
            <a:ext cx="515404" cy="740893"/>
          </a:xfrm>
          <a:prstGeom prst="rect">
            <a:avLst/>
          </a:prstGeom>
        </p:spPr>
      </p:pic>
      <p:pic>
        <p:nvPicPr>
          <p:cNvPr id="37" name="Image 36" descr="Une image contenant Graphique, Police, cercle, symbole&#10;&#10;Le contenu généré par l’IA peut être incorrect.">
            <a:extLst>
              <a:ext uri="{FF2B5EF4-FFF2-40B4-BE49-F238E27FC236}">
                <a16:creationId xmlns:a16="http://schemas.microsoft.com/office/drawing/2014/main" id="{D15C5441-E9CF-9AA4-93A6-3CE10CF7A2B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4280" y="4370860"/>
            <a:ext cx="703176" cy="716613"/>
          </a:xfrm>
          <a:prstGeom prst="rect">
            <a:avLst/>
          </a:prstGeom>
        </p:spPr>
      </p:pic>
      <p:pic>
        <p:nvPicPr>
          <p:cNvPr id="7" name="Image 7">
            <a:extLst>
              <a:ext uri="{FF2B5EF4-FFF2-40B4-BE49-F238E27FC236}">
                <a16:creationId xmlns:a16="http://schemas.microsoft.com/office/drawing/2014/main" id="{80E1F7B5-2C48-3A65-210D-C65CB3326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33002" y="6309784"/>
            <a:ext cx="1773767" cy="26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F2C2DE8B-35B5-AE08-4E14-DFA9EFEA3F3E}"/>
              </a:ext>
            </a:extLst>
          </p:cNvPr>
          <p:cNvSpPr txBox="1">
            <a:spLocks/>
          </p:cNvSpPr>
          <p:nvPr/>
        </p:nvSpPr>
        <p:spPr bwMode="auto">
          <a:xfrm>
            <a:off x="1420663" y="2004028"/>
            <a:ext cx="2933860" cy="984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defTabSz="812760" eaLnBrk="1" fontAlgn="auto" hangingPunct="1">
              <a:lnSpc>
                <a:spcPts val="2667"/>
              </a:lnSpc>
              <a:spcAft>
                <a:spcPts val="0"/>
              </a:spcAft>
              <a:defRPr/>
            </a:pPr>
            <a:r>
              <a:rPr lang="fr-FR" sz="2267" dirty="0">
                <a:solidFill>
                  <a:prstClr val="white"/>
                </a:solidFill>
                <a:latin typeface="Calibri"/>
                <a:cs typeface="72 Condensed" panose="020B0506030000000003" pitchFamily="34" charset="0"/>
              </a:rPr>
              <a:t>INTERNATIONAL EXPERT</a:t>
            </a:r>
            <a:br>
              <a:rPr lang="fr-FR" sz="2267" dirty="0">
                <a:solidFill>
                  <a:prstClr val="white"/>
                </a:solidFill>
                <a:latin typeface="Calibri"/>
                <a:cs typeface="72 Condensed" panose="020B0506030000000003" pitchFamily="34" charset="0"/>
              </a:rPr>
            </a:br>
            <a:r>
              <a:rPr lang="fr-FR" sz="2267" dirty="0">
                <a:solidFill>
                  <a:prstClr val="white"/>
                </a:solidFill>
                <a:latin typeface="Calibri"/>
                <a:cs typeface="72 Condensed" panose="020B0506030000000003" pitchFamily="34" charset="0"/>
              </a:rPr>
              <a:t>IN</a:t>
            </a:r>
            <a:r>
              <a:rPr lang="fr-FR" sz="2267" b="1" dirty="0">
                <a:solidFill>
                  <a:prstClr val="white"/>
                </a:solidFill>
                <a:latin typeface="Calibri"/>
                <a:cs typeface="72 Condensed" panose="020B0506030000000003" pitchFamily="34" charset="0"/>
              </a:rPr>
              <a:t> ASSEMBLY, FASTENING </a:t>
            </a:r>
            <a:br>
              <a:rPr lang="fr-FR" sz="2267" b="1" dirty="0">
                <a:solidFill>
                  <a:prstClr val="white"/>
                </a:solidFill>
                <a:latin typeface="Calibri"/>
                <a:cs typeface="72 Condensed" panose="020B0506030000000003" pitchFamily="34" charset="0"/>
              </a:rPr>
            </a:br>
            <a:r>
              <a:rPr lang="fr-FR" sz="2267" dirty="0">
                <a:solidFill>
                  <a:prstClr val="white"/>
                </a:solidFill>
                <a:latin typeface="Calibri"/>
                <a:cs typeface="72 Condensed" panose="020B0506030000000003" pitchFamily="34" charset="0"/>
              </a:rPr>
              <a:t>&amp; </a:t>
            </a:r>
            <a:r>
              <a:rPr lang="fr-FR" sz="2267" b="1" dirty="0">
                <a:solidFill>
                  <a:prstClr val="white"/>
                </a:solidFill>
                <a:latin typeface="Calibri"/>
                <a:cs typeface="72 Condensed" panose="020B0506030000000003" pitchFamily="34" charset="0"/>
              </a:rPr>
              <a:t>FLUID HANDLING </a:t>
            </a:r>
            <a:r>
              <a:rPr lang="fr-FR" sz="2267" dirty="0">
                <a:solidFill>
                  <a:prstClr val="white"/>
                </a:solidFill>
                <a:latin typeface="Calibri"/>
                <a:cs typeface="72 Condensed" panose="020B0506030000000003" pitchFamily="34" charset="0"/>
              </a:rPr>
              <a:t>SYSTEMS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F24B56-584F-52CF-34C9-E081909EF03C}"/>
              </a:ext>
            </a:extLst>
          </p:cNvPr>
          <p:cNvSpPr/>
          <p:nvPr/>
        </p:nvSpPr>
        <p:spPr>
          <a:xfrm>
            <a:off x="1420663" y="4141400"/>
            <a:ext cx="3036464" cy="120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algn="ctr" defTabSz="812760"/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ZoneTexte 19">
            <a:extLst>
              <a:ext uri="{FF2B5EF4-FFF2-40B4-BE49-F238E27FC236}">
                <a16:creationId xmlns:a16="http://schemas.microsoft.com/office/drawing/2014/main" id="{8FB3F7CD-3E63-F3DF-1DCC-AE4AC329B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2854" y="4186316"/>
            <a:ext cx="2760617" cy="106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9pPr>
          </a:lstStyle>
          <a:p>
            <a:pPr defTabSz="812760" eaLnBrk="1" hangingPunct="1">
              <a:lnSpc>
                <a:spcPts val="1600"/>
              </a:lnSpc>
            </a:pPr>
            <a:endParaRPr lang="fr-FR" altLang="fr-FR" sz="1600" dirty="0">
              <a:solidFill>
                <a:srgbClr val="1B68AF"/>
              </a:solidFill>
            </a:endParaRPr>
          </a:p>
          <a:p>
            <a:pPr defTabSz="812760" eaLnBrk="1" hangingPunct="1">
              <a:lnSpc>
                <a:spcPts val="2933"/>
              </a:lnSpc>
            </a:pPr>
            <a:r>
              <a:rPr lang="fr-FR" altLang="fr-FR" sz="3733" b="1" dirty="0">
                <a:solidFill>
                  <a:srgbClr val="1B68AF"/>
                </a:solidFill>
              </a:rPr>
              <a:t>1865</a:t>
            </a:r>
          </a:p>
          <a:p>
            <a:pPr defTabSz="812760" eaLnBrk="1" hangingPunct="1">
              <a:lnSpc>
                <a:spcPts val="1867"/>
              </a:lnSpc>
            </a:pPr>
            <a:r>
              <a:rPr lang="fr-FR" altLang="fr-FR" sz="1600" dirty="0">
                <a:solidFill>
                  <a:srgbClr val="58616B"/>
                </a:solidFill>
              </a:rPr>
              <a:t>Established in 1865</a:t>
            </a:r>
            <a:br>
              <a:rPr lang="fr-FR" altLang="fr-FR" sz="1600" dirty="0">
                <a:solidFill>
                  <a:srgbClr val="58616B"/>
                </a:solidFill>
              </a:rPr>
            </a:br>
            <a:r>
              <a:rPr lang="en-US" altLang="fr-FR" sz="1600" dirty="0">
                <a:solidFill>
                  <a:srgbClr val="58616B"/>
                </a:solidFill>
              </a:rPr>
              <a:t>100 % family-owned company </a:t>
            </a:r>
            <a:endParaRPr lang="fr-FR" altLang="fr-FR" sz="1600" dirty="0">
              <a:solidFill>
                <a:srgbClr val="5861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40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the world with blue dots and blue lines&#10;&#10;AI-generated content may be incorrect.">
            <a:extLst>
              <a:ext uri="{FF2B5EF4-FFF2-40B4-BE49-F238E27FC236}">
                <a16:creationId xmlns:a16="http://schemas.microsoft.com/office/drawing/2014/main" id="{EB679944-5F5C-4482-5ED5-9F3C268EF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11277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145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7957" y="126920"/>
            <a:ext cx="3075940" cy="282920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1219170">
              <a:spcBef>
                <a:spcPts val="127"/>
              </a:spcBef>
            </a:pPr>
            <a:r>
              <a:rPr sz="1733" dirty="0">
                <a:solidFill>
                  <a:srgbClr val="1CAE8E"/>
                </a:solidFill>
                <a:latin typeface="Trebuchet MS"/>
                <a:cs typeface="Trebuchet MS"/>
              </a:rPr>
              <a:t>Corporate</a:t>
            </a:r>
            <a:r>
              <a:rPr sz="1733" spc="-87" dirty="0">
                <a:solidFill>
                  <a:srgbClr val="1CAE8E"/>
                </a:solidFill>
                <a:latin typeface="Trebuchet MS"/>
                <a:cs typeface="Trebuchet MS"/>
              </a:rPr>
              <a:t> </a:t>
            </a:r>
            <a:r>
              <a:rPr sz="1733" dirty="0">
                <a:solidFill>
                  <a:srgbClr val="1CAE8E"/>
                </a:solidFill>
                <a:latin typeface="Trebuchet MS"/>
                <a:cs typeface="Trebuchet MS"/>
              </a:rPr>
              <a:t>Social</a:t>
            </a:r>
            <a:r>
              <a:rPr sz="1733" spc="-93" dirty="0">
                <a:solidFill>
                  <a:srgbClr val="1CAE8E"/>
                </a:solidFill>
                <a:latin typeface="Trebuchet MS"/>
                <a:cs typeface="Trebuchet MS"/>
              </a:rPr>
              <a:t> </a:t>
            </a:r>
            <a:r>
              <a:rPr sz="1733" spc="-13" dirty="0">
                <a:solidFill>
                  <a:srgbClr val="1CAE8E"/>
                </a:solidFill>
                <a:latin typeface="Trebuchet MS"/>
                <a:cs typeface="Trebuchet MS"/>
              </a:rPr>
              <a:t>Responsibility</a:t>
            </a:r>
            <a:endParaRPr sz="1733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33001" y="6309783"/>
            <a:ext cx="1773767" cy="26881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117427" y="2031806"/>
            <a:ext cx="7855373" cy="3870113"/>
            <a:chOff x="1735708" y="1523854"/>
            <a:chExt cx="5891530" cy="29025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9932" y="1523854"/>
              <a:ext cx="2836798" cy="283793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42058" y="2069845"/>
              <a:ext cx="3354704" cy="0"/>
            </a:xfrm>
            <a:custGeom>
              <a:avLst/>
              <a:gdLst/>
              <a:ahLst/>
              <a:cxnLst/>
              <a:rect l="l" t="t" r="r" b="b"/>
              <a:pathLst>
                <a:path w="3354704">
                  <a:moveTo>
                    <a:pt x="0" y="0"/>
                  </a:moveTo>
                  <a:lnTo>
                    <a:pt x="3354578" y="0"/>
                  </a:lnTo>
                </a:path>
              </a:pathLst>
            </a:custGeom>
            <a:ln w="12700">
              <a:solidFill>
                <a:srgbClr val="1CAE8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219170"/>
              <a:endParaRPr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299207" y="4085374"/>
              <a:ext cx="3474720" cy="334645"/>
            </a:xfrm>
            <a:custGeom>
              <a:avLst/>
              <a:gdLst/>
              <a:ahLst/>
              <a:cxnLst/>
              <a:rect l="l" t="t" r="r" b="b"/>
              <a:pathLst>
                <a:path w="3474720" h="334645">
                  <a:moveTo>
                    <a:pt x="3110103" y="322465"/>
                  </a:moveTo>
                  <a:lnTo>
                    <a:pt x="3474593" y="0"/>
                  </a:lnTo>
                </a:path>
                <a:path w="3474720" h="334645">
                  <a:moveTo>
                    <a:pt x="0" y="334251"/>
                  </a:moveTo>
                  <a:lnTo>
                    <a:pt x="3110103" y="334251"/>
                  </a:lnTo>
                </a:path>
              </a:pathLst>
            </a:custGeom>
            <a:ln w="12700">
              <a:solidFill>
                <a:srgbClr val="9679B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219170"/>
              <a:endParaRPr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957958" y="2655569"/>
              <a:ext cx="3243580" cy="0"/>
            </a:xfrm>
            <a:custGeom>
              <a:avLst/>
              <a:gdLst/>
              <a:ahLst/>
              <a:cxnLst/>
              <a:rect l="l" t="t" r="r" b="b"/>
              <a:pathLst>
                <a:path w="3243579">
                  <a:moveTo>
                    <a:pt x="0" y="0"/>
                  </a:moveTo>
                  <a:lnTo>
                    <a:pt x="3243199" y="0"/>
                  </a:lnTo>
                </a:path>
              </a:pathLst>
            </a:custGeom>
            <a:ln w="12700">
              <a:solidFill>
                <a:srgbClr val="CC2C7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219170"/>
              <a:endParaRPr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742058" y="3306444"/>
              <a:ext cx="3590925" cy="0"/>
            </a:xfrm>
            <a:custGeom>
              <a:avLst/>
              <a:gdLst/>
              <a:ahLst/>
              <a:cxnLst/>
              <a:rect l="l" t="t" r="r" b="b"/>
              <a:pathLst>
                <a:path w="3590925">
                  <a:moveTo>
                    <a:pt x="0" y="0"/>
                  </a:moveTo>
                  <a:lnTo>
                    <a:pt x="3590925" y="0"/>
                  </a:lnTo>
                </a:path>
              </a:pathLst>
            </a:custGeom>
            <a:ln w="12700">
              <a:solidFill>
                <a:srgbClr val="0099CC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219170"/>
              <a:endParaRPr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957958" y="3828795"/>
              <a:ext cx="3629025" cy="0"/>
            </a:xfrm>
            <a:custGeom>
              <a:avLst/>
              <a:gdLst/>
              <a:ahLst/>
              <a:cxnLst/>
              <a:rect l="l" t="t" r="r" b="b"/>
              <a:pathLst>
                <a:path w="3629025">
                  <a:moveTo>
                    <a:pt x="0" y="0"/>
                  </a:moveTo>
                  <a:lnTo>
                    <a:pt x="3629025" y="0"/>
                  </a:lnTo>
                </a:path>
              </a:pathLst>
            </a:custGeom>
            <a:ln w="12700">
              <a:solidFill>
                <a:srgbClr val="F7A312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219170"/>
              <a:endParaRPr sz="24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277957" y="549066"/>
            <a:ext cx="6562513" cy="119616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>
              <a:lnSpc>
                <a:spcPts val="4867"/>
              </a:lnSpc>
              <a:spcBef>
                <a:spcPts val="140"/>
              </a:spcBef>
            </a:pPr>
            <a:r>
              <a:rPr dirty="0"/>
              <a:t>OUR</a:t>
            </a:r>
            <a:r>
              <a:rPr spc="-20" dirty="0"/>
              <a:t> </a:t>
            </a:r>
            <a:r>
              <a:rPr dirty="0"/>
              <a:t>CSR</a:t>
            </a:r>
            <a:r>
              <a:rPr spc="-272" dirty="0"/>
              <a:t> </a:t>
            </a:r>
            <a:r>
              <a:rPr spc="-13" dirty="0"/>
              <a:t>APPROACH</a:t>
            </a:r>
          </a:p>
          <a:p>
            <a:pPr marL="16933">
              <a:lnSpc>
                <a:spcPts val="4867"/>
              </a:lnSpc>
            </a:pPr>
            <a:r>
              <a:rPr dirty="0"/>
              <a:t>IS</a:t>
            </a:r>
            <a:r>
              <a:rPr spc="-47" dirty="0"/>
              <a:t> </a:t>
            </a:r>
            <a:r>
              <a:rPr dirty="0"/>
              <a:t>BASED</a:t>
            </a:r>
            <a:r>
              <a:rPr spc="-13" dirty="0"/>
              <a:t> </a:t>
            </a:r>
            <a:r>
              <a:rPr dirty="0"/>
              <a:t>ON</a:t>
            </a:r>
            <a:r>
              <a:rPr spc="-27" dirty="0"/>
              <a:t> </a:t>
            </a:r>
            <a:r>
              <a:rPr dirty="0"/>
              <a:t>5</a:t>
            </a:r>
            <a:r>
              <a:rPr spc="-13" dirty="0"/>
              <a:t> </a:t>
            </a:r>
            <a:r>
              <a:rPr dirty="0"/>
              <a:t>KEY</a:t>
            </a:r>
            <a:r>
              <a:rPr spc="-93" dirty="0"/>
              <a:t> </a:t>
            </a:r>
            <a:r>
              <a:rPr spc="-13" dirty="0"/>
              <a:t>PILLARS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34882" y="2462106"/>
            <a:ext cx="2611119" cy="357307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2400" b="1" dirty="0">
                <a:solidFill>
                  <a:srgbClr val="1CAE8E"/>
                </a:solidFill>
                <a:latin typeface="Trebuchet MS"/>
                <a:cs typeface="Trebuchet MS"/>
              </a:rPr>
              <a:t>OUR</a:t>
            </a:r>
            <a:r>
              <a:rPr sz="2400" b="1" spc="-40" dirty="0">
                <a:solidFill>
                  <a:srgbClr val="1CAE8E"/>
                </a:solidFill>
                <a:latin typeface="Trebuchet MS"/>
                <a:cs typeface="Trebuchet MS"/>
              </a:rPr>
              <a:t> </a:t>
            </a:r>
            <a:r>
              <a:rPr sz="2400" b="1" spc="-13" dirty="0">
                <a:solidFill>
                  <a:srgbClr val="1CAE8E"/>
                </a:solidFill>
                <a:latin typeface="Trebuchet MS"/>
                <a:cs typeface="Trebuchet MS"/>
              </a:rPr>
              <a:t>PLANET</a:t>
            </a:r>
            <a:endParaRPr sz="2400">
              <a:solidFill>
                <a:prstClr val="black"/>
              </a:solidFill>
              <a:latin typeface="Trebuchet MS"/>
              <a:cs typeface="Trebuchet MS"/>
            </a:endParaRPr>
          </a:p>
          <a:p>
            <a:pPr defTabSz="1219170">
              <a:spcBef>
                <a:spcPts val="567"/>
              </a:spcBef>
            </a:pPr>
            <a:endParaRPr sz="240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16933" defTabSz="1219170"/>
            <a:r>
              <a:rPr sz="2400" b="1" dirty="0">
                <a:solidFill>
                  <a:srgbClr val="CC2C79"/>
                </a:solidFill>
                <a:latin typeface="Trebuchet MS"/>
                <a:cs typeface="Trebuchet MS"/>
              </a:rPr>
              <a:t>OUR</a:t>
            </a:r>
            <a:r>
              <a:rPr sz="2400" b="1" spc="-40" dirty="0">
                <a:solidFill>
                  <a:srgbClr val="CC2C79"/>
                </a:solidFill>
                <a:latin typeface="Trebuchet MS"/>
                <a:cs typeface="Trebuchet MS"/>
              </a:rPr>
              <a:t> </a:t>
            </a:r>
            <a:r>
              <a:rPr sz="2400" b="1" spc="-13" dirty="0">
                <a:solidFill>
                  <a:srgbClr val="CC2C79"/>
                </a:solidFill>
                <a:latin typeface="Trebuchet MS"/>
                <a:cs typeface="Trebuchet MS"/>
              </a:rPr>
              <a:t>SOCIETIES</a:t>
            </a:r>
            <a:endParaRPr sz="240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16933" marR="477508" defTabSz="1219170">
              <a:lnSpc>
                <a:spcPct val="188100"/>
              </a:lnSpc>
              <a:spcBef>
                <a:spcPts val="1300"/>
              </a:spcBef>
            </a:pPr>
            <a:r>
              <a:rPr sz="2400" b="1" dirty="0">
                <a:solidFill>
                  <a:srgbClr val="0099CC"/>
                </a:solidFill>
                <a:latin typeface="Trebuchet MS"/>
                <a:cs typeface="Trebuchet MS"/>
              </a:rPr>
              <a:t>OUR</a:t>
            </a:r>
            <a:r>
              <a:rPr sz="2400" b="1" spc="-40" dirty="0">
                <a:solidFill>
                  <a:srgbClr val="0099CC"/>
                </a:solidFill>
                <a:latin typeface="Trebuchet MS"/>
                <a:cs typeface="Trebuchet MS"/>
              </a:rPr>
              <a:t> </a:t>
            </a:r>
            <a:r>
              <a:rPr sz="2400" b="1" spc="-13" dirty="0">
                <a:solidFill>
                  <a:srgbClr val="0099CC"/>
                </a:solidFill>
                <a:latin typeface="Trebuchet MS"/>
                <a:cs typeface="Trebuchet MS"/>
              </a:rPr>
              <a:t>PEOPLE </a:t>
            </a:r>
            <a:r>
              <a:rPr sz="2400" b="1" dirty="0">
                <a:solidFill>
                  <a:srgbClr val="F7A312"/>
                </a:solidFill>
                <a:latin typeface="Trebuchet MS"/>
                <a:cs typeface="Trebuchet MS"/>
              </a:rPr>
              <a:t>OUR</a:t>
            </a:r>
            <a:r>
              <a:rPr sz="2400" b="1" spc="-40" dirty="0">
                <a:solidFill>
                  <a:srgbClr val="F7A312"/>
                </a:solidFill>
                <a:latin typeface="Trebuchet MS"/>
                <a:cs typeface="Trebuchet MS"/>
              </a:rPr>
              <a:t> </a:t>
            </a:r>
            <a:r>
              <a:rPr sz="2400" b="1" spc="-33" dirty="0">
                <a:solidFill>
                  <a:srgbClr val="F7A312"/>
                </a:solidFill>
                <a:latin typeface="Trebuchet MS"/>
                <a:cs typeface="Trebuchet MS"/>
              </a:rPr>
              <a:t>BEHAVIOR</a:t>
            </a:r>
            <a:endParaRPr sz="2400">
              <a:solidFill>
                <a:prstClr val="black"/>
              </a:solidFill>
              <a:latin typeface="Trebuchet MS"/>
              <a:cs typeface="Trebuchet MS"/>
            </a:endParaRPr>
          </a:p>
          <a:p>
            <a:pPr defTabSz="1219170">
              <a:spcBef>
                <a:spcPts val="600"/>
              </a:spcBef>
            </a:pPr>
            <a:endParaRPr sz="240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16933" defTabSz="1219170"/>
            <a:r>
              <a:rPr sz="2400" b="1" dirty="0">
                <a:solidFill>
                  <a:srgbClr val="9679B6"/>
                </a:solidFill>
                <a:latin typeface="Trebuchet MS"/>
                <a:cs typeface="Trebuchet MS"/>
              </a:rPr>
              <a:t>OUR</a:t>
            </a:r>
            <a:r>
              <a:rPr sz="2400" b="1" spc="-73" dirty="0">
                <a:solidFill>
                  <a:srgbClr val="9679B6"/>
                </a:solidFill>
                <a:latin typeface="Trebuchet MS"/>
                <a:cs typeface="Trebuchet MS"/>
              </a:rPr>
              <a:t> </a:t>
            </a:r>
            <a:r>
              <a:rPr sz="2400" b="1" spc="-27" dirty="0">
                <a:solidFill>
                  <a:srgbClr val="9679B6"/>
                </a:solidFill>
                <a:latin typeface="Trebuchet MS"/>
                <a:cs typeface="Trebuchet MS"/>
              </a:rPr>
              <a:t>VALUE</a:t>
            </a:r>
            <a:r>
              <a:rPr sz="2400" b="1" spc="-73" dirty="0">
                <a:solidFill>
                  <a:srgbClr val="9679B6"/>
                </a:solidFill>
                <a:latin typeface="Trebuchet MS"/>
                <a:cs typeface="Trebuchet MS"/>
              </a:rPr>
              <a:t> </a:t>
            </a:r>
            <a:r>
              <a:rPr sz="2400" b="1" spc="-13" dirty="0">
                <a:solidFill>
                  <a:srgbClr val="9679B6"/>
                </a:solidFill>
                <a:latin typeface="Trebuchet MS"/>
                <a:cs typeface="Trebuchet MS"/>
              </a:rPr>
              <a:t>CHAIN</a:t>
            </a:r>
            <a:endParaRPr sz="240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598665" y="2477176"/>
            <a:ext cx="1018540" cy="2997200"/>
            <a:chOff x="5096636" y="1857882"/>
            <a:chExt cx="763905" cy="2247900"/>
          </a:xfrm>
        </p:grpSpPr>
        <p:sp>
          <p:nvSpPr>
            <p:cNvPr id="14" name="object 14"/>
            <p:cNvSpPr/>
            <p:nvPr/>
          </p:nvSpPr>
          <p:spPr>
            <a:xfrm>
              <a:off x="5212973" y="1857882"/>
              <a:ext cx="606425" cy="2214880"/>
            </a:xfrm>
            <a:custGeom>
              <a:avLst/>
              <a:gdLst/>
              <a:ahLst/>
              <a:cxnLst/>
              <a:rect l="l" t="t" r="r" b="b"/>
              <a:pathLst>
                <a:path w="606425" h="2214879">
                  <a:moveTo>
                    <a:pt x="136245" y="73559"/>
                  </a:moveTo>
                  <a:lnTo>
                    <a:pt x="112898" y="132968"/>
                  </a:lnTo>
                  <a:lnTo>
                    <a:pt x="89022" y="203580"/>
                  </a:lnTo>
                  <a:lnTo>
                    <a:pt x="67940" y="274827"/>
                  </a:lnTo>
                  <a:lnTo>
                    <a:pt x="49906" y="346582"/>
                  </a:lnTo>
                  <a:lnTo>
                    <a:pt x="34539" y="418972"/>
                  </a:lnTo>
                  <a:lnTo>
                    <a:pt x="22093" y="491616"/>
                  </a:lnTo>
                  <a:lnTo>
                    <a:pt x="12314" y="564768"/>
                  </a:lnTo>
                  <a:lnTo>
                    <a:pt x="5456" y="638047"/>
                  </a:lnTo>
                  <a:lnTo>
                    <a:pt x="1265" y="711580"/>
                  </a:lnTo>
                  <a:lnTo>
                    <a:pt x="0" y="784859"/>
                  </a:lnTo>
                  <a:lnTo>
                    <a:pt x="1487" y="857200"/>
                  </a:lnTo>
                  <a:lnTo>
                    <a:pt x="1519" y="858773"/>
                  </a:lnTo>
                  <a:lnTo>
                    <a:pt x="5410" y="929288"/>
                  </a:lnTo>
                  <a:lnTo>
                    <a:pt x="5478" y="930524"/>
                  </a:lnTo>
                  <a:lnTo>
                    <a:pt x="12568" y="1005839"/>
                  </a:lnTo>
                  <a:lnTo>
                    <a:pt x="22093" y="1079118"/>
                  </a:lnTo>
                  <a:lnTo>
                    <a:pt x="34412" y="1152016"/>
                  </a:lnTo>
                  <a:lnTo>
                    <a:pt x="49398" y="1224533"/>
                  </a:lnTo>
                  <a:lnTo>
                    <a:pt x="67051" y="1296669"/>
                  </a:lnTo>
                  <a:lnTo>
                    <a:pt x="87371" y="1368170"/>
                  </a:lnTo>
                  <a:lnTo>
                    <a:pt x="110231" y="1439164"/>
                  </a:lnTo>
                  <a:lnTo>
                    <a:pt x="135758" y="1509521"/>
                  </a:lnTo>
                  <a:lnTo>
                    <a:pt x="163952" y="1578990"/>
                  </a:lnTo>
                  <a:lnTo>
                    <a:pt x="194686" y="1647697"/>
                  </a:lnTo>
                  <a:lnTo>
                    <a:pt x="228087" y="1715389"/>
                  </a:lnTo>
                  <a:lnTo>
                    <a:pt x="263901" y="1782190"/>
                  </a:lnTo>
                  <a:lnTo>
                    <a:pt x="302255" y="1847722"/>
                  </a:lnTo>
                  <a:lnTo>
                    <a:pt x="343276" y="1912239"/>
                  </a:lnTo>
                  <a:lnTo>
                    <a:pt x="386710" y="1975484"/>
                  </a:lnTo>
                  <a:lnTo>
                    <a:pt x="432684" y="2037422"/>
                  </a:lnTo>
                  <a:lnTo>
                    <a:pt x="481071" y="2097925"/>
                  </a:lnTo>
                  <a:lnTo>
                    <a:pt x="531998" y="2157006"/>
                  </a:lnTo>
                  <a:lnTo>
                    <a:pt x="585338" y="2214257"/>
                  </a:lnTo>
                  <a:lnTo>
                    <a:pt x="606166" y="2194801"/>
                  </a:lnTo>
                  <a:lnTo>
                    <a:pt x="553251" y="2137787"/>
                  </a:lnTo>
                  <a:lnTo>
                    <a:pt x="553031" y="2137646"/>
                  </a:lnTo>
                  <a:lnTo>
                    <a:pt x="503705" y="2080387"/>
                  </a:lnTo>
                  <a:lnTo>
                    <a:pt x="502919" y="2079445"/>
                  </a:lnTo>
                  <a:lnTo>
                    <a:pt x="456128" y="2020975"/>
                  </a:lnTo>
                  <a:lnTo>
                    <a:pt x="455331" y="2019925"/>
                  </a:lnTo>
                  <a:lnTo>
                    <a:pt x="455164" y="2019736"/>
                  </a:lnTo>
                  <a:lnTo>
                    <a:pt x="409824" y="1958593"/>
                  </a:lnTo>
                  <a:lnTo>
                    <a:pt x="367241" y="1896735"/>
                  </a:lnTo>
                  <a:lnTo>
                    <a:pt x="366830" y="1896235"/>
                  </a:lnTo>
                  <a:lnTo>
                    <a:pt x="326831" y="1833112"/>
                  </a:lnTo>
                  <a:lnTo>
                    <a:pt x="326480" y="1832628"/>
                  </a:lnTo>
                  <a:lnTo>
                    <a:pt x="289266" y="1768992"/>
                  </a:lnTo>
                  <a:lnTo>
                    <a:pt x="288782" y="1768114"/>
                  </a:lnTo>
                  <a:lnTo>
                    <a:pt x="288674" y="1767946"/>
                  </a:lnTo>
                  <a:lnTo>
                    <a:pt x="253404" y="1702141"/>
                  </a:lnTo>
                  <a:lnTo>
                    <a:pt x="220485" y="1635289"/>
                  </a:lnTo>
                  <a:lnTo>
                    <a:pt x="220322" y="1635150"/>
                  </a:lnTo>
                  <a:lnTo>
                    <a:pt x="190346" y="1568079"/>
                  </a:lnTo>
                  <a:lnTo>
                    <a:pt x="190244" y="1567792"/>
                  </a:lnTo>
                  <a:lnTo>
                    <a:pt x="190130" y="1567544"/>
                  </a:lnTo>
                  <a:lnTo>
                    <a:pt x="162629" y="1499479"/>
                  </a:lnTo>
                  <a:lnTo>
                    <a:pt x="162378" y="1498999"/>
                  </a:lnTo>
                  <a:lnTo>
                    <a:pt x="137464" y="1430141"/>
                  </a:lnTo>
                  <a:lnTo>
                    <a:pt x="137249" y="1429649"/>
                  </a:lnTo>
                  <a:lnTo>
                    <a:pt x="114532" y="1359215"/>
                  </a:lnTo>
                  <a:lnTo>
                    <a:pt x="94627" y="1289118"/>
                  </a:lnTo>
                  <a:lnTo>
                    <a:pt x="77211" y="1217929"/>
                  </a:lnTo>
                  <a:lnTo>
                    <a:pt x="62580" y="1146916"/>
                  </a:lnTo>
                  <a:lnTo>
                    <a:pt x="62396" y="1146443"/>
                  </a:lnTo>
                  <a:lnTo>
                    <a:pt x="50561" y="1076159"/>
                  </a:lnTo>
                  <a:lnTo>
                    <a:pt x="50415" y="1075061"/>
                  </a:lnTo>
                  <a:lnTo>
                    <a:pt x="50306" y="1074539"/>
                  </a:lnTo>
                  <a:lnTo>
                    <a:pt x="41175" y="1004476"/>
                  </a:lnTo>
                  <a:lnTo>
                    <a:pt x="41017" y="1002799"/>
                  </a:lnTo>
                  <a:lnTo>
                    <a:pt x="40908" y="1002276"/>
                  </a:lnTo>
                  <a:lnTo>
                    <a:pt x="34205" y="930524"/>
                  </a:lnTo>
                  <a:lnTo>
                    <a:pt x="34089" y="929288"/>
                  </a:lnTo>
                  <a:lnTo>
                    <a:pt x="30165" y="858773"/>
                  </a:lnTo>
                  <a:lnTo>
                    <a:pt x="30077" y="857200"/>
                  </a:lnTo>
                  <a:lnTo>
                    <a:pt x="28581" y="785367"/>
                  </a:lnTo>
                  <a:lnTo>
                    <a:pt x="28570" y="784859"/>
                  </a:lnTo>
                  <a:lnTo>
                    <a:pt x="29827" y="713081"/>
                  </a:lnTo>
                  <a:lnTo>
                    <a:pt x="33834" y="641200"/>
                  </a:lnTo>
                  <a:lnTo>
                    <a:pt x="40590" y="569507"/>
                  </a:lnTo>
                  <a:lnTo>
                    <a:pt x="40763" y="568193"/>
                  </a:lnTo>
                  <a:lnTo>
                    <a:pt x="40780" y="567698"/>
                  </a:lnTo>
                  <a:lnTo>
                    <a:pt x="49992" y="497919"/>
                  </a:lnTo>
                  <a:lnTo>
                    <a:pt x="50289" y="496180"/>
                  </a:lnTo>
                  <a:lnTo>
                    <a:pt x="51005" y="491616"/>
                  </a:lnTo>
                  <a:lnTo>
                    <a:pt x="62518" y="424567"/>
                  </a:lnTo>
                  <a:lnTo>
                    <a:pt x="62607" y="424049"/>
                  </a:lnTo>
                  <a:lnTo>
                    <a:pt x="62685" y="423593"/>
                  </a:lnTo>
                  <a:lnTo>
                    <a:pt x="77611" y="353313"/>
                  </a:lnTo>
                  <a:lnTo>
                    <a:pt x="77709" y="352844"/>
                  </a:lnTo>
                  <a:lnTo>
                    <a:pt x="95626" y="282066"/>
                  </a:lnTo>
                  <a:lnTo>
                    <a:pt x="97784" y="274827"/>
                  </a:lnTo>
                  <a:lnTo>
                    <a:pt x="116026" y="212985"/>
                  </a:lnTo>
                  <a:lnTo>
                    <a:pt x="139949" y="142493"/>
                  </a:lnTo>
                  <a:lnTo>
                    <a:pt x="162520" y="84729"/>
                  </a:lnTo>
                  <a:lnTo>
                    <a:pt x="136245" y="73559"/>
                  </a:lnTo>
                  <a:close/>
                </a:path>
                <a:path w="606425" h="2214879">
                  <a:moveTo>
                    <a:pt x="186270" y="60578"/>
                  </a:moveTo>
                  <a:lnTo>
                    <a:pt x="141346" y="60578"/>
                  </a:lnTo>
                  <a:lnTo>
                    <a:pt x="167889" y="70992"/>
                  </a:lnTo>
                  <a:lnTo>
                    <a:pt x="162520" y="84729"/>
                  </a:lnTo>
                  <a:lnTo>
                    <a:pt x="188463" y="95757"/>
                  </a:lnTo>
                  <a:lnTo>
                    <a:pt x="186373" y="62229"/>
                  </a:lnTo>
                  <a:lnTo>
                    <a:pt x="186270" y="60578"/>
                  </a:lnTo>
                  <a:close/>
                </a:path>
                <a:path w="606425" h="2214879">
                  <a:moveTo>
                    <a:pt x="141346" y="60578"/>
                  </a:moveTo>
                  <a:lnTo>
                    <a:pt x="136245" y="73559"/>
                  </a:lnTo>
                  <a:lnTo>
                    <a:pt x="162520" y="84729"/>
                  </a:lnTo>
                  <a:lnTo>
                    <a:pt x="167889" y="70992"/>
                  </a:lnTo>
                  <a:lnTo>
                    <a:pt x="141346" y="60578"/>
                  </a:lnTo>
                  <a:close/>
                </a:path>
                <a:path w="606425" h="2214879">
                  <a:moveTo>
                    <a:pt x="182494" y="0"/>
                  </a:moveTo>
                  <a:lnTo>
                    <a:pt x="109596" y="62229"/>
                  </a:lnTo>
                  <a:lnTo>
                    <a:pt x="136245" y="73559"/>
                  </a:lnTo>
                  <a:lnTo>
                    <a:pt x="141346" y="60578"/>
                  </a:lnTo>
                  <a:lnTo>
                    <a:pt x="186270" y="60578"/>
                  </a:lnTo>
                  <a:lnTo>
                    <a:pt x="182494" y="0"/>
                  </a:lnTo>
                  <a:close/>
                </a:path>
              </a:pathLst>
            </a:custGeom>
            <a:solidFill>
              <a:srgbClr val="1B68AE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66232" y="2607944"/>
              <a:ext cx="107950" cy="1064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7710" y="3252469"/>
              <a:ext cx="107950" cy="10642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261228" y="2019045"/>
              <a:ext cx="95250" cy="93980"/>
            </a:xfrm>
            <a:custGeom>
              <a:avLst/>
              <a:gdLst/>
              <a:ahLst/>
              <a:cxnLst/>
              <a:rect l="l" t="t" r="r" b="b"/>
              <a:pathLst>
                <a:path w="95250" h="93980">
                  <a:moveTo>
                    <a:pt x="47625" y="0"/>
                  </a:moveTo>
                  <a:lnTo>
                    <a:pt x="29092" y="3677"/>
                  </a:lnTo>
                  <a:lnTo>
                    <a:pt x="13954" y="13700"/>
                  </a:lnTo>
                  <a:lnTo>
                    <a:pt x="3744" y="28557"/>
                  </a:lnTo>
                  <a:lnTo>
                    <a:pt x="0" y="46736"/>
                  </a:lnTo>
                  <a:lnTo>
                    <a:pt x="3744" y="64988"/>
                  </a:lnTo>
                  <a:lnTo>
                    <a:pt x="13954" y="79882"/>
                  </a:lnTo>
                  <a:lnTo>
                    <a:pt x="29092" y="89919"/>
                  </a:lnTo>
                  <a:lnTo>
                    <a:pt x="47625" y="93599"/>
                  </a:lnTo>
                  <a:lnTo>
                    <a:pt x="66157" y="89919"/>
                  </a:lnTo>
                  <a:lnTo>
                    <a:pt x="81295" y="79882"/>
                  </a:lnTo>
                  <a:lnTo>
                    <a:pt x="91505" y="64988"/>
                  </a:lnTo>
                  <a:lnTo>
                    <a:pt x="95250" y="46736"/>
                  </a:lnTo>
                  <a:lnTo>
                    <a:pt x="91505" y="28557"/>
                  </a:lnTo>
                  <a:lnTo>
                    <a:pt x="81295" y="13700"/>
                  </a:lnTo>
                  <a:lnTo>
                    <a:pt x="66157" y="3677"/>
                  </a:lnTo>
                  <a:lnTo>
                    <a:pt x="47625" y="0"/>
                  </a:lnTo>
                  <a:close/>
                </a:path>
              </a:pathLst>
            </a:custGeom>
            <a:solidFill>
              <a:srgbClr val="1CAE8E"/>
            </a:solidFill>
          </p:spPr>
          <p:txBody>
            <a:bodyPr wrap="square" lIns="0" tIns="0" rIns="0" bIns="0" rtlCol="0"/>
            <a:lstStyle/>
            <a:p>
              <a:pPr defTabSz="1219170"/>
              <a:endParaRPr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261228" y="2019045"/>
              <a:ext cx="95250" cy="93980"/>
            </a:xfrm>
            <a:custGeom>
              <a:avLst/>
              <a:gdLst/>
              <a:ahLst/>
              <a:cxnLst/>
              <a:rect l="l" t="t" r="r" b="b"/>
              <a:pathLst>
                <a:path w="95250" h="93980">
                  <a:moveTo>
                    <a:pt x="47625" y="93599"/>
                  </a:moveTo>
                  <a:lnTo>
                    <a:pt x="29092" y="89919"/>
                  </a:lnTo>
                  <a:lnTo>
                    <a:pt x="13954" y="79882"/>
                  </a:lnTo>
                  <a:lnTo>
                    <a:pt x="3744" y="64988"/>
                  </a:lnTo>
                  <a:lnTo>
                    <a:pt x="0" y="46736"/>
                  </a:lnTo>
                  <a:lnTo>
                    <a:pt x="3744" y="28557"/>
                  </a:lnTo>
                  <a:lnTo>
                    <a:pt x="13954" y="13700"/>
                  </a:lnTo>
                  <a:lnTo>
                    <a:pt x="29092" y="3677"/>
                  </a:lnTo>
                  <a:lnTo>
                    <a:pt x="47625" y="0"/>
                  </a:lnTo>
                  <a:lnTo>
                    <a:pt x="66157" y="3677"/>
                  </a:lnTo>
                  <a:lnTo>
                    <a:pt x="81295" y="13700"/>
                  </a:lnTo>
                  <a:lnTo>
                    <a:pt x="91505" y="28557"/>
                  </a:lnTo>
                  <a:lnTo>
                    <a:pt x="95250" y="46736"/>
                  </a:lnTo>
                  <a:lnTo>
                    <a:pt x="91505" y="64988"/>
                  </a:lnTo>
                  <a:lnTo>
                    <a:pt x="81295" y="79882"/>
                  </a:lnTo>
                  <a:lnTo>
                    <a:pt x="66157" y="89919"/>
                  </a:lnTo>
                  <a:lnTo>
                    <a:pt x="47625" y="9359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1219170"/>
              <a:endParaRPr sz="24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53734" y="3999077"/>
              <a:ext cx="106425" cy="10636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57900" y="3776344"/>
              <a:ext cx="106425" cy="10638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096636" y="2069845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>
                  <a:moveTo>
                    <a:pt x="0" y="0"/>
                  </a:moveTo>
                  <a:lnTo>
                    <a:pt x="164591" y="0"/>
                  </a:lnTo>
                </a:path>
              </a:pathLst>
            </a:custGeom>
            <a:ln w="1270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defTabSz="1219170"/>
              <a:endParaRPr sz="240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B96DC-A388-B779-B9D5-7127C1E44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57088B-8A52-3F4C-67E7-B6574EBBF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2B82CF-1C50-FB39-139A-0545B5CE3210}"/>
              </a:ext>
            </a:extLst>
          </p:cNvPr>
          <p:cNvSpPr txBox="1"/>
          <p:nvPr/>
        </p:nvSpPr>
        <p:spPr>
          <a:xfrm>
            <a:off x="805545" y="2007780"/>
            <a:ext cx="1048294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Hockey Project is a grassroot initiative designed to empower underprivileged children through sports. It provides Financial Assistance for sports equipment, and coaching, access to tournaments, skill building workshops, mentorships programs, and exposure visits.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Project on Holistic development by strengthening Physical, health, nutrition cognitive abilities, emotional intelligence, social skills, confidence, self-esteem, discipline, teamwork, ethics, and resilience. The Initiative envisages training 500 schools’ children aged 10 to 14 years, including both boys and girls, over a three-year period. From 2023 to 2026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Total budget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6,546,000.00 (Sixty-five Lac Forty-six thousand)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3CCDFB-A653-DACA-A1CF-FC346C4B5148}"/>
              </a:ext>
            </a:extLst>
          </p:cNvPr>
          <p:cNvSpPr txBox="1"/>
          <p:nvPr/>
        </p:nvSpPr>
        <p:spPr>
          <a:xfrm>
            <a:off x="789272" y="496501"/>
            <a:ext cx="10703291" cy="132343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196B24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Power of Hockey-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Holistic development of Underprivileged children through the Power of Hockey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1034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ED636-D969-64BD-AB66-19F8880B3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6D996F-330B-945E-A4B8-E869D2D751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FF65FBE-8888-9BB3-B8DC-BE624F718CD6}"/>
              </a:ext>
            </a:extLst>
          </p:cNvPr>
          <p:cNvSpPr/>
          <p:nvPr/>
        </p:nvSpPr>
        <p:spPr>
          <a:xfrm>
            <a:off x="598714" y="544287"/>
            <a:ext cx="10635343" cy="761998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Power of Hockey-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Holistic development of Underprivileged children through the Power of Hockey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7162DB-42CB-FC03-4E17-8B498E13F2D2}"/>
              </a:ext>
            </a:extLst>
          </p:cNvPr>
          <p:cNvSpPr/>
          <p:nvPr/>
        </p:nvSpPr>
        <p:spPr>
          <a:xfrm>
            <a:off x="881743" y="1578429"/>
            <a:ext cx="2460172" cy="304800"/>
          </a:xfrm>
          <a:prstGeom prst="rect">
            <a:avLst/>
          </a:prstGeom>
          <a:solidFill>
            <a:srgbClr val="A02B93">
              <a:lumMod val="20000"/>
              <a:lumOff val="80000"/>
            </a:srgbClr>
          </a:solidFill>
          <a:ln w="19050" cap="flat" cmpd="sng" algn="ctr">
            <a:solidFill>
              <a:srgbClr val="E9713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Project Goal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DA08F3-AF88-1393-EA45-72496281C8B4}"/>
              </a:ext>
            </a:extLst>
          </p:cNvPr>
          <p:cNvSpPr/>
          <p:nvPr/>
        </p:nvSpPr>
        <p:spPr>
          <a:xfrm>
            <a:off x="870858" y="2002973"/>
            <a:ext cx="10580914" cy="914400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EA72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15000"/>
              </a:lnSpc>
              <a:spcBef>
                <a:spcPts val="200"/>
              </a:spcBef>
              <a:spcAft>
                <a:spcPts val="33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Euphemia"/>
                <a:cs typeface="Euphemia"/>
              </a:rPr>
              <a:t>To provide opportunities for children to develop social, educational, and athletic skills (with a particular emphasis on girls) for their holistic development leading to Quality Life.</a:t>
            </a:r>
            <a:endParaRPr kumimoji="0" lang="en-US" sz="2400" b="0" i="0" u="none" strike="noStrike" kern="5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E85A16-3C48-69D3-7392-69023902B397}"/>
              </a:ext>
            </a:extLst>
          </p:cNvPr>
          <p:cNvSpPr/>
          <p:nvPr/>
        </p:nvSpPr>
        <p:spPr>
          <a:xfrm>
            <a:off x="947055" y="3004461"/>
            <a:ext cx="2460172" cy="304800"/>
          </a:xfrm>
          <a:prstGeom prst="rect">
            <a:avLst/>
          </a:prstGeom>
          <a:solidFill>
            <a:srgbClr val="A02B93">
              <a:lumMod val="20000"/>
              <a:lumOff val="80000"/>
            </a:srgbClr>
          </a:solidFill>
          <a:ln w="19050" cap="flat" cmpd="sng" algn="ctr">
            <a:solidFill>
              <a:srgbClr val="E9713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Objectives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DE1585-64D8-497C-B16C-072F9F3B35B1}"/>
              </a:ext>
            </a:extLst>
          </p:cNvPr>
          <p:cNvSpPr/>
          <p:nvPr/>
        </p:nvSpPr>
        <p:spPr>
          <a:xfrm>
            <a:off x="816430" y="3526972"/>
            <a:ext cx="10580914" cy="1643743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EA72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28611" marR="0" lvl="0" indent="-228611" algn="just" defTabSz="914400" eaLnBrk="1" fontAlgn="auto" latinLnBrk="0" hangingPunct="1">
              <a:lnSpc>
                <a:spcPct val="115000"/>
              </a:lnSpc>
              <a:spcBef>
                <a:spcPts val="200"/>
              </a:spcBef>
              <a:spcAft>
                <a:spcPts val="333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5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Euphemia"/>
                <a:cs typeface="Euphemia"/>
              </a:rPr>
              <a:t>Train 500 children (boys and girls aged 10 – 14 years) in hockey sports.</a:t>
            </a:r>
            <a:endParaRPr kumimoji="0" lang="en-US" sz="2400" b="0" i="0" u="none" strike="noStrike" kern="5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28611" marR="0" lvl="0" indent="-228611" algn="just" defTabSz="914400" eaLnBrk="1" fontAlgn="auto" latinLnBrk="0" hangingPunct="1">
              <a:lnSpc>
                <a:spcPct val="115000"/>
              </a:lnSpc>
              <a:spcBef>
                <a:spcPts val="200"/>
              </a:spcBef>
              <a:spcAft>
                <a:spcPts val="333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Euphemia"/>
                <a:cs typeface="Euphemia"/>
              </a:rPr>
              <a:t>To conduct awareness sessions with the parents for holistic child development. </a:t>
            </a:r>
            <a:endParaRPr kumimoji="0" lang="en-US" sz="2400" b="0" i="0" u="none" strike="noStrike" kern="5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28611" marR="0" lvl="0" indent="-228611" algn="just" defTabSz="914400" eaLnBrk="1" fontAlgn="auto" latinLnBrk="0" hangingPunct="1">
              <a:lnSpc>
                <a:spcPct val="115000"/>
              </a:lnSpc>
              <a:spcBef>
                <a:spcPts val="200"/>
              </a:spcBef>
              <a:spcAft>
                <a:spcPts val="333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5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Euphemia"/>
                <a:cs typeface="Euphemia"/>
              </a:rPr>
              <a:t>To ensure the Quality of Life of 500 children.</a:t>
            </a:r>
            <a:endParaRPr kumimoji="0" lang="en-US" sz="2400" b="0" i="0" u="none" strike="noStrike" kern="5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15000"/>
              </a:lnSpc>
              <a:spcBef>
                <a:spcPts val="200"/>
              </a:spcBef>
              <a:spcAft>
                <a:spcPts val="333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5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082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59AB3-B78B-018C-B416-4A935AD26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C4AC1E-AD4D-3CF0-7319-9A88353D76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6B79C71-377E-2C5F-2BFB-04710D331B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469534"/>
              </p:ext>
            </p:extLst>
          </p:nvPr>
        </p:nvGraphicFramePr>
        <p:xfrm>
          <a:off x="2090057" y="718457"/>
          <a:ext cx="7532915" cy="5571358"/>
        </p:xfrm>
        <a:graphic>
          <a:graphicData uri="http://schemas.openxmlformats.org/drawingml/2006/table">
            <a:tbl>
              <a:tblPr/>
              <a:tblGrid>
                <a:gridCol w="3201857">
                  <a:extLst>
                    <a:ext uri="{9D8B030D-6E8A-4147-A177-3AD203B41FA5}">
                      <a16:colId xmlns:a16="http://schemas.microsoft.com/office/drawing/2014/main" val="1083970251"/>
                    </a:ext>
                  </a:extLst>
                </a:gridCol>
                <a:gridCol w="1443686">
                  <a:extLst>
                    <a:ext uri="{9D8B030D-6E8A-4147-A177-3AD203B41FA5}">
                      <a16:colId xmlns:a16="http://schemas.microsoft.com/office/drawing/2014/main" val="82050402"/>
                    </a:ext>
                  </a:extLst>
                </a:gridCol>
                <a:gridCol w="1443686">
                  <a:extLst>
                    <a:ext uri="{9D8B030D-6E8A-4147-A177-3AD203B41FA5}">
                      <a16:colId xmlns:a16="http://schemas.microsoft.com/office/drawing/2014/main" val="3919538770"/>
                    </a:ext>
                  </a:extLst>
                </a:gridCol>
                <a:gridCol w="1443686">
                  <a:extLst>
                    <a:ext uri="{9D8B030D-6E8A-4147-A177-3AD203B41FA5}">
                      <a16:colId xmlns:a16="http://schemas.microsoft.com/office/drawing/2014/main" val="475003414"/>
                    </a:ext>
                  </a:extLst>
                </a:gridCol>
              </a:tblGrid>
              <a:tr h="598714">
                <a:tc gridSpan="4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Timetable of Hockey Practice - 7 Schools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370277"/>
                  </a:ext>
                </a:extLst>
              </a:tr>
              <a:tr h="33582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 Name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Day</a:t>
                      </a:r>
                    </a:p>
                  </a:txBody>
                  <a:tcPr marL="467" marR="467" marT="467" marB="0" anchor="b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</a:t>
                      </a:r>
                    </a:p>
                  </a:txBody>
                  <a:tcPr marL="467" marR="467" marT="467" marB="0" anchor="b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Coach</a:t>
                      </a:r>
                    </a:p>
                  </a:txBody>
                  <a:tcPr marL="467" marR="467" marT="467" marB="0" anchor="b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7835993"/>
                  </a:ext>
                </a:extLst>
              </a:tr>
              <a:tr h="87549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1. Anand   Vidyaniketan High School, Viman Nagar, Pune 411014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Thursday &amp; Saturday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07:00 AM o 11:00 AM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Rushabh Aspat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2563698"/>
                  </a:ext>
                </a:extLst>
              </a:tr>
              <a:tr h="5838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2. Janata High School, Vishrantwadi, Pune 411015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Wednesday &amp; Saturday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2:00 PM to 6:00 PM 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Pranali Patil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0495773"/>
                  </a:ext>
                </a:extLst>
              </a:tr>
              <a:tr h="66994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3. Shri Sant Tukaram high School, Lohgaon, Pune 411047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Tuesday &amp; Friday 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8:00 Am To 12:00 PM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Amit Dhere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229469"/>
                  </a:ext>
                </a:extLst>
              </a:tr>
              <a:tr h="5838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4. Lokmanya Tilak High School, Khadaki, Pune 411003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Tuesday &amp; Sunday 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08:00 AM to 12:00 PM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Amit Dhere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20058"/>
                  </a:ext>
                </a:extLst>
              </a:tr>
              <a:tr h="66994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5. Ramchandra gaikwad high school Dighi, Pune 411015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Tuesday &amp; Saturday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12:00 AM to 4:00 PM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Devidas More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8332828"/>
                  </a:ext>
                </a:extLst>
              </a:tr>
              <a:tr h="5838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6. Eknathrao Khese high school Lohgaon, Pune 411047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Monday &amp; Thursday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12:00 AM to 4:00 PM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Abdul Salmani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447141"/>
                  </a:ext>
                </a:extLst>
              </a:tr>
              <a:tr h="66994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7. Shri Sayajinath Maharaj high School Charohli, Pune 412105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Tuesday &amp; Saturday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12:00 AM to 4:00 PM 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171717"/>
                          </a:solidFill>
                          <a:effectLst/>
                          <a:latin typeface="Calibri" panose="020F0502020204030204" pitchFamily="34" charset="0"/>
                        </a:rPr>
                        <a:t>Rehan Shaikh</a:t>
                      </a:r>
                    </a:p>
                  </a:txBody>
                  <a:tcPr marL="467" marR="467" marT="467" marB="0" anchor="ctr">
                    <a:lnL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060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153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15814-B034-249E-539E-14DC46081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AD91FE-6FB1-0267-7996-B0E2FF8C04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BDEA475-5B41-7CBE-0428-5E9087ACDD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6913" y="516389"/>
            <a:ext cx="9677401" cy="544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49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D35C2-4009-D07B-FAB1-EBFE600EA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6A6B25-BB66-E753-46CD-D5D8FDF6BD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254C2A-1468-DDC6-2D08-CB1E7B156901}"/>
              </a:ext>
            </a:extLst>
          </p:cNvPr>
          <p:cNvSpPr txBox="1"/>
          <p:nvPr/>
        </p:nvSpPr>
        <p:spPr>
          <a:xfrm>
            <a:off x="495300" y="485617"/>
            <a:ext cx="11201400" cy="57554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2400" b="1" dirty="0">
                <a:solidFill>
                  <a:prstClr val="black"/>
                </a:solidFill>
                <a:latin typeface="Aptos" panose="02110004020202020204"/>
              </a:rPr>
              <a:t>Support for ultrasound sonography machine at Yamunanagar PCMC Hospital (Yamunanagar Municipal Maternity Hospital) FY 2023-24</a:t>
            </a:r>
            <a:endParaRPr lang="en-US" sz="2800" b="1" dirty="0">
              <a:solidFill>
                <a:prstClr val="black"/>
              </a:solidFill>
              <a:latin typeface="Aptos" panose="02110004020202020204"/>
            </a:endParaRPr>
          </a:p>
          <a:p>
            <a:pPr algn="just" defTabSz="1219170">
              <a:lnSpc>
                <a:spcPct val="150000"/>
              </a:lnSpc>
              <a:defRPr/>
            </a:pP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* A major slum area predominantly inhabited by daily wage earners. Daily footfall of around 80 female patients. </a:t>
            </a:r>
          </a:p>
          <a:p>
            <a:pPr algn="just" defTabSz="1219170">
              <a:lnSpc>
                <a:spcPct val="150000"/>
              </a:lnSpc>
              <a:defRPr/>
            </a:pP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 * The Hospital was facing critical gap due to the absence of an ultrasound machine. As a result, pregnant women were compelled to seek sonography services from Private Hospitals, incurring of an expenses of approximately Rs. 2000.00 per visit. </a:t>
            </a:r>
          </a:p>
          <a:p>
            <a:pPr algn="just" defTabSz="1219170">
              <a:lnSpc>
                <a:spcPct val="150000"/>
              </a:lnSpc>
              <a:defRPr/>
            </a:pP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* Typically, a women requires 4-5 ultrasound scan during pregnancy to monitor the development and well being of the fetus, making it a significant Financial burden.</a:t>
            </a:r>
          </a:p>
          <a:p>
            <a:pPr algn="just" defTabSz="1219170">
              <a:lnSpc>
                <a:spcPct val="150000"/>
              </a:lnSpc>
              <a:defRPr/>
            </a:pP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* This initiative is expected to benefit around 1000 women and newborns annually from economically disadvantaged backgrounds, ensuring improved access to timely and affordable maternal Healthcare. </a:t>
            </a:r>
          </a:p>
          <a:p>
            <a:pPr algn="just" defTabSz="1219170"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Total Budget = 1750000.00 (Seventeen Lac Fifty Thousand only)</a:t>
            </a:r>
            <a:endParaRPr lang="en-US" sz="2800" b="1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74201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D575F-F5FD-FBAF-9999-BA5F7A0C8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C98CB8-FAD6-D286-BA6F-C7837261CF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64" r="1" b="10704"/>
          <a:stretch>
            <a:fillRect/>
          </a:stretch>
        </p:blipFill>
        <p:spPr>
          <a:xfrm>
            <a:off x="1" y="1062146"/>
            <a:ext cx="4063593" cy="51367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92E9D3-7457-E0D8-9D0F-5639E6D58F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3210"/>
          <a:stretch>
            <a:fillRect/>
          </a:stretch>
        </p:blipFill>
        <p:spPr>
          <a:xfrm>
            <a:off x="4064205" y="1062146"/>
            <a:ext cx="4063593" cy="51367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54BD3E-5883-4741-A524-074EA8D1A5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356" r="35832" b="-1"/>
          <a:stretch>
            <a:fillRect/>
          </a:stretch>
        </p:blipFill>
        <p:spPr>
          <a:xfrm>
            <a:off x="8128409" y="1062147"/>
            <a:ext cx="4063593" cy="51367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7633F2-5AAB-AB85-102C-07443CFDCD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0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15814-B034-249E-539E-14DC46081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AD91FE-6FB1-0267-7996-B0E2FF8C04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0AA5900-87AB-38C6-A38D-600A07C6827C}"/>
              </a:ext>
            </a:extLst>
          </p:cNvPr>
          <p:cNvSpPr txBox="1"/>
          <p:nvPr/>
        </p:nvSpPr>
        <p:spPr>
          <a:xfrm>
            <a:off x="631373" y="632013"/>
            <a:ext cx="109292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/>
            <a:r>
              <a:rPr lang="en-US" sz="2800" b="1" dirty="0">
                <a:solidFill>
                  <a:prstClr val="black"/>
                </a:solidFill>
                <a:latin typeface="Calibri"/>
              </a:rPr>
              <a:t>Ophthalmology Operation Theater and OPD Department </a:t>
            </a:r>
            <a:r>
              <a:rPr lang="en-US" sz="2400" b="1" dirty="0">
                <a:solidFill>
                  <a:prstClr val="black"/>
                </a:solidFill>
                <a:latin typeface="Calibri"/>
              </a:rPr>
              <a:t>– 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New </a:t>
            </a:r>
            <a:r>
              <a:rPr lang="en-US" sz="2800" b="1" dirty="0" err="1">
                <a:solidFill>
                  <a:prstClr val="black"/>
                </a:solidFill>
                <a:latin typeface="Calibri"/>
              </a:rPr>
              <a:t>Thergaon</a:t>
            </a:r>
            <a:r>
              <a:rPr lang="en-US" sz="2800" b="1" dirty="0">
                <a:solidFill>
                  <a:prstClr val="black"/>
                </a:solidFill>
                <a:latin typeface="Calibri"/>
              </a:rPr>
              <a:t> PCMC Hospital, Pune</a:t>
            </a:r>
          </a:p>
          <a:p>
            <a:pPr algn="just" defTabSz="1219170"/>
            <a:endParaRPr lang="en-US" sz="2800" b="1" dirty="0">
              <a:solidFill>
                <a:prstClr val="black"/>
              </a:solidFill>
              <a:latin typeface="Calibri"/>
            </a:endParaRPr>
          </a:p>
          <a:p>
            <a:pPr algn="just" defTabSz="1219170"/>
            <a:r>
              <a:rPr lang="en-US" sz="2800" b="1" dirty="0">
                <a:solidFill>
                  <a:prstClr val="black"/>
                </a:solidFill>
                <a:latin typeface="Calibri"/>
              </a:rPr>
              <a:t>2024-25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  <a:p>
            <a:pPr algn="just" defTabSz="1219170"/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342891" indent="-342891" algn="just" defTabSz="1219170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342891" indent="-342891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ARaymond India supported the hospital to start with Ophthalmology department by providing all the high-end necessary equipment's and technology. </a:t>
            </a:r>
          </a:p>
          <a:p>
            <a:pPr marL="342891" indent="-342891" algn="just" defTabSz="1219170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342891" indent="-342891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This help will cater to 12000 citizens in a year especially elderly citizen.</a:t>
            </a:r>
          </a:p>
          <a:p>
            <a:pPr marL="342891" indent="-342891" algn="just" defTabSz="1219170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342891" indent="-342891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Total Budget </a:t>
            </a:r>
            <a:r>
              <a:rPr lang="en-US" sz="2400" b="1" dirty="0">
                <a:solidFill>
                  <a:prstClr val="black"/>
                </a:solidFill>
                <a:latin typeface="Calibri"/>
              </a:rPr>
              <a:t>27,97,271.00</a:t>
            </a:r>
          </a:p>
          <a:p>
            <a:pPr marL="342891" indent="-342891" algn="just" defTabSz="1219170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defTabSz="1219170"/>
            <a:endParaRPr lang="en-US" sz="1600" dirty="0">
              <a:solidFill>
                <a:prstClr val="black"/>
              </a:solidFill>
              <a:latin typeface="Calibri"/>
            </a:endParaRPr>
          </a:p>
          <a:p>
            <a:pPr defTabSz="1219170"/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7948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4D5C15-449C-7061-E67F-03E7AEA234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5" r="11185"/>
          <a:stretch>
            <a:fillRect/>
          </a:stretch>
        </p:blipFill>
        <p:spPr bwMode="auto">
          <a:xfrm>
            <a:off x="1" y="10"/>
            <a:ext cx="6099048" cy="3428991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FC7BA8-240E-3FDB-D4C9-2B07035270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60"/>
          <a:stretch>
            <a:fillRect/>
          </a:stretch>
        </p:blipFill>
        <p:spPr bwMode="auto">
          <a:xfrm>
            <a:off x="6092952" y="10"/>
            <a:ext cx="6099048" cy="3428991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56E5F7-B729-B2E7-19ED-2951460815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0" r="13850"/>
          <a:stretch>
            <a:fillRect/>
          </a:stretch>
        </p:blipFill>
        <p:spPr bwMode="auto">
          <a:xfrm>
            <a:off x="1" y="3429000"/>
            <a:ext cx="6099048" cy="3429000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36C911-FE98-45E9-7D02-DD2A5442B2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60"/>
          <a:stretch>
            <a:fillRect/>
          </a:stretch>
        </p:blipFill>
        <p:spPr bwMode="auto">
          <a:xfrm>
            <a:off x="6092952" y="3429000"/>
            <a:ext cx="6099048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472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2A2CC-97DE-0E55-E45E-1F8ED0BC6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098B90-DDC9-5A32-05AD-2DCB6C5594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FFB818-3C41-AF9F-E335-F623677B0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067" y="403059"/>
            <a:ext cx="4361460" cy="597625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5345E2-0D0A-0AAE-2A3B-20CDEA682B3E}"/>
              </a:ext>
            </a:extLst>
          </p:cNvPr>
          <p:cNvSpPr txBox="1"/>
          <p:nvPr/>
        </p:nvSpPr>
        <p:spPr>
          <a:xfrm>
            <a:off x="468085" y="1106500"/>
            <a:ext cx="5762387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/>
            <a:r>
              <a:rPr lang="en-US" sz="2400" b="1" dirty="0">
                <a:solidFill>
                  <a:prstClr val="black"/>
                </a:solidFill>
                <a:latin typeface="Calibri"/>
              </a:rPr>
              <a:t>Support of 2 Dialysis units at </a:t>
            </a:r>
            <a:r>
              <a:rPr lang="en-US" sz="2400" b="1" dirty="0" err="1">
                <a:solidFill>
                  <a:prstClr val="black"/>
                </a:solidFill>
                <a:latin typeface="Calibri"/>
              </a:rPr>
              <a:t>Prabhakarrao</a:t>
            </a:r>
            <a:r>
              <a:rPr lang="en-US" sz="2400" b="1" dirty="0">
                <a:solidFill>
                  <a:prstClr val="black"/>
                </a:solidFill>
                <a:latin typeface="Calibri"/>
              </a:rPr>
              <a:t> Malhar Kute memorial Hospital, </a:t>
            </a:r>
            <a:r>
              <a:rPr lang="en-US" sz="2400" b="1" dirty="0" err="1">
                <a:solidFill>
                  <a:prstClr val="black"/>
                </a:solidFill>
                <a:latin typeface="Calibri"/>
              </a:rPr>
              <a:t>Akurdi</a:t>
            </a:r>
            <a:r>
              <a:rPr lang="en-US" sz="2400" b="1" dirty="0">
                <a:solidFill>
                  <a:prstClr val="black"/>
                </a:solidFill>
                <a:latin typeface="Calibri"/>
              </a:rPr>
              <a:t> (PCMC) 2024-25</a:t>
            </a:r>
          </a:p>
          <a:p>
            <a:pPr algn="just" defTabSz="1219170"/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342891" indent="-342891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Araymond India Extended its support to the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Prabhakarrao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Kute Memorial Hospital,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Akurdi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(PCMC) by providing 2 Dialysis units under its CSR Initiatives. </a:t>
            </a:r>
          </a:p>
          <a:p>
            <a:pPr marL="342891" indent="-342891" algn="just" defTabSz="121917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This intervention is currently benefitting over 100 patients on monthly basis. </a:t>
            </a:r>
          </a:p>
          <a:p>
            <a:pPr marL="342891" indent="-342891" algn="just" defTabSz="121917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ptos" panose="02110004020202020204"/>
              </a:rPr>
              <a:t>Total Budget = Dialysis Machine= 1240000.00 and RO Plant 500Litre PH= 180000.00 = 14,20,000</a:t>
            </a:r>
            <a:endParaRPr lang="en-US" sz="3200" b="1" dirty="0">
              <a:solidFill>
                <a:prstClr val="black"/>
              </a:solidFill>
              <a:latin typeface="Aptos" panose="02110004020202020204"/>
            </a:endParaRPr>
          </a:p>
          <a:p>
            <a:pPr marL="342891" indent="-342891" algn="just" defTabSz="1219170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just" defTabSz="1219170"/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9004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6CA93-327D-EDC8-F5DF-14A4C97BA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B83901D-AEFE-FB6E-8E7E-0E7110AB4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6" b="-1"/>
          <a:stretch>
            <a:fillRect/>
          </a:stretch>
        </p:blipFill>
        <p:spPr>
          <a:xfrm>
            <a:off x="191084" y="171715"/>
            <a:ext cx="7812387" cy="37244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40292E-6AB2-E80C-0DF9-DC96BA902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" r="16587" b="3"/>
          <a:stretch>
            <a:fillRect/>
          </a:stretch>
        </p:blipFill>
        <p:spPr>
          <a:xfrm>
            <a:off x="8196001" y="169256"/>
            <a:ext cx="3826711" cy="20661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903289-B1ED-F5BF-3677-29B97F20B8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3" r="-4" b="39220"/>
          <a:stretch>
            <a:fillRect/>
          </a:stretch>
        </p:blipFill>
        <p:spPr>
          <a:xfrm>
            <a:off x="191087" y="4070780"/>
            <a:ext cx="3808695" cy="26240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318958-3CDB-C264-6B72-AAAA6BAE84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5" r="1" b="1"/>
          <a:stretch>
            <a:fillRect/>
          </a:stretch>
        </p:blipFill>
        <p:spPr>
          <a:xfrm>
            <a:off x="4185627" y="4074510"/>
            <a:ext cx="3814183" cy="26051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3F2E8C-15F3-9738-A6EF-26E62227F3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3" r="5032" b="2"/>
          <a:stretch>
            <a:fillRect/>
          </a:stretch>
        </p:blipFill>
        <p:spPr>
          <a:xfrm>
            <a:off x="8179443" y="2391883"/>
            <a:ext cx="3826711" cy="20722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AA961F-68A0-98C8-9876-36205632F9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5" r="6563" b="2"/>
          <a:stretch>
            <a:fillRect/>
          </a:stretch>
        </p:blipFill>
        <p:spPr>
          <a:xfrm>
            <a:off x="8193995" y="4620643"/>
            <a:ext cx="3826711" cy="20669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A7CFA2-7053-D584-A3CA-10675021861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54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81BBC-E086-322A-53B9-C6BD78C63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81E90D-10D7-76FE-11AB-D8C0A29AB2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95DE4B-7DBD-43A6-7B17-75F8F6F19DE4}"/>
              </a:ext>
            </a:extLst>
          </p:cNvPr>
          <p:cNvSpPr txBox="1"/>
          <p:nvPr/>
        </p:nvSpPr>
        <p:spPr>
          <a:xfrm>
            <a:off x="495358" y="507387"/>
            <a:ext cx="11282985" cy="600164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3200" b="1" dirty="0">
                <a:solidFill>
                  <a:prstClr val="black"/>
                </a:solidFill>
                <a:latin typeface="Aptos" panose="02110004020202020204"/>
              </a:rPr>
              <a:t>ARaymond India Private Limited supported New </a:t>
            </a:r>
            <a:r>
              <a:rPr lang="en-US" sz="3200" b="1" dirty="0" err="1">
                <a:solidFill>
                  <a:prstClr val="black"/>
                </a:solidFill>
                <a:latin typeface="Aptos" panose="02110004020202020204"/>
              </a:rPr>
              <a:t>Thergaon</a:t>
            </a:r>
            <a:r>
              <a:rPr lang="en-US" sz="3200" b="1" dirty="0">
                <a:solidFill>
                  <a:prstClr val="black"/>
                </a:solidFill>
                <a:latin typeface="Aptos" panose="02110004020202020204"/>
              </a:rPr>
              <a:t> PCMC Hospital equipment's as mentioned below- (Upcoming project)</a:t>
            </a:r>
          </a:p>
          <a:p>
            <a:pPr defTabSz="914377">
              <a:defRPr/>
            </a:pPr>
            <a:endParaRPr lang="en-US" sz="2400" dirty="0">
              <a:solidFill>
                <a:prstClr val="black"/>
              </a:solidFill>
              <a:latin typeface="Aptos" panose="02110004020202020204"/>
            </a:endParaRPr>
          </a:p>
          <a:p>
            <a:pPr marL="457189" indent="-457189" defTabSz="1219170">
              <a:buFontTx/>
              <a:buAutoNum type="arabicPeriod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Motorized OT Table (Ophthalmology ) Fully stainless-steel medical Grade SS With stools Quantity </a:t>
            </a:r>
          </a:p>
          <a:p>
            <a:pPr marL="457189" indent="-457189" defTabSz="1219170">
              <a:buFontTx/>
              <a:buAutoNum type="arabicPeriod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Phaco emulsification system with peristaltic pump (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Medisonix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make,  Model CHAXUCX3)with GST Quantity </a:t>
            </a:r>
          </a:p>
          <a:p>
            <a:pPr marL="457189" indent="-457189" defTabSz="1219170">
              <a:buFontTx/>
              <a:buAutoNum type="arabicPeriod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 Cataract surgical instrument (1 to 19 items) quantity </a:t>
            </a:r>
          </a:p>
          <a:p>
            <a:pPr marL="457189" indent="-457189" defTabSz="1219170">
              <a:buFontTx/>
              <a:buAutoNum type="arabicPeriod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CFlow 9 anesthesia workstation with modes PCV, VCV, VCV-SIMV, PSV. ,Manual ventilation ACGO mod with single vaporizer with 3 years warranty with GST Quantity </a:t>
            </a:r>
          </a:p>
          <a:p>
            <a:pPr marL="457189" indent="-457189" defTabSz="1219170">
              <a:buFontTx/>
              <a:buAutoNum type="arabicPeriod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Ventilator Cvent- 1000 adult pediatric with 3 years warranty with GST Quantity </a:t>
            </a:r>
          </a:p>
          <a:p>
            <a:pPr marL="457189" indent="-457189" defTabSz="1219170">
              <a:buFontTx/>
              <a:buAutoNum type="arabicPeriod"/>
              <a:defRPr/>
            </a:pPr>
            <a:r>
              <a:rPr lang="fr-FR" sz="2400" dirty="0">
                <a:solidFill>
                  <a:prstClr val="black"/>
                </a:solidFill>
                <a:latin typeface="Calibri"/>
              </a:rPr>
              <a:t>Ishihara colour vision chart 2</a:t>
            </a:r>
          </a:p>
          <a:p>
            <a:pPr marL="457189" indent="-457189" defTabSz="1219170">
              <a:buFontTx/>
              <a:buAutoNum type="arabicPeriod"/>
              <a:defRPr/>
            </a:pPr>
            <a:r>
              <a:rPr lang="it-IT" sz="2400" dirty="0">
                <a:solidFill>
                  <a:prstClr val="black"/>
                </a:solidFill>
                <a:latin typeface="Calibri"/>
              </a:rPr>
              <a:t>Defibrilator philips Efficia DFM 100 Defibrillator / Monitor</a:t>
            </a:r>
          </a:p>
          <a:p>
            <a:pPr defTabSz="1219170">
              <a:defRPr/>
            </a:pPr>
            <a:r>
              <a:rPr lang="en-US" sz="2400" b="1" dirty="0">
                <a:solidFill>
                  <a:prstClr val="black"/>
                </a:solidFill>
                <a:latin typeface="Aptos" panose="02110004020202020204"/>
              </a:rPr>
              <a:t>Total Cost 40Lac.</a:t>
            </a:r>
            <a:endParaRPr lang="it-IT" sz="2400" b="1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44344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9D7B8-0736-B0DE-7C4C-B8A7C73AB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6BD9BD-6CC6-475F-3199-5BD6A66083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5908"/>
            <a:ext cx="2174244" cy="3271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C764CB-AFEC-82BF-23D6-89A28BE929C1}"/>
              </a:ext>
            </a:extLst>
          </p:cNvPr>
          <p:cNvSpPr txBox="1"/>
          <p:nvPr/>
        </p:nvSpPr>
        <p:spPr>
          <a:xfrm>
            <a:off x="2503715" y="1803401"/>
            <a:ext cx="6618514" cy="24314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Thank You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88584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850</Words>
  <Application>Microsoft Office PowerPoint</Application>
  <PresentationFormat>Widescreen</PresentationFormat>
  <Paragraphs>113</Paragraphs>
  <Slides>17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Arial</vt:lpstr>
      <vt:lpstr>Calibri</vt:lpstr>
      <vt:lpstr>Times New Roman</vt:lpstr>
      <vt:lpstr>Trebuchet MS</vt:lpstr>
      <vt:lpstr>Verdana</vt:lpstr>
      <vt:lpstr>1_Office Theme</vt:lpstr>
      <vt:lpstr>PowerPoint Presentation</vt:lpstr>
      <vt:lpstr>PowerPoint Presentation</vt:lpstr>
      <vt:lpstr>PowerPoint Presentation</vt:lpstr>
      <vt:lpstr>PowerPoint Presentation</vt:lpstr>
      <vt:lpstr>OUR CSR APPROACH IS BASED ON 5 KEY PILLARS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Kale, Jayshree</dc:creator>
  <cp:lastModifiedBy>Kale, Jayshree</cp:lastModifiedBy>
  <cp:revision>9</cp:revision>
  <dcterms:created xsi:type="dcterms:W3CDTF">2026-07-20T10:29:22Z</dcterms:created>
  <dcterms:modified xsi:type="dcterms:W3CDTF">2026-07-21T03:44:46Z</dcterms:modified>
</cp:coreProperties>
</file>